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67" r:id="rId5"/>
    <p:sldId id="258" r:id="rId6"/>
    <p:sldId id="259" r:id="rId7"/>
    <p:sldId id="268" r:id="rId8"/>
    <p:sldId id="260" r:id="rId9"/>
    <p:sldId id="261" r:id="rId10"/>
    <p:sldId id="269" r:id="rId11"/>
    <p:sldId id="262" r:id="rId12"/>
    <p:sldId id="263" r:id="rId13"/>
    <p:sldId id="270" r:id="rId14"/>
    <p:sldId id="264" r:id="rId15"/>
    <p:sldId id="271" r:id="rId16"/>
    <p:sldId id="265" r:id="rId17"/>
    <p:sldId id="273" r:id="rId18"/>
    <p:sldId id="272" r:id="rId19"/>
    <p:sldId id="274" r:id="rId2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DA26-9B5B-4353-A33E-7ADC013515B0}" type="datetimeFigureOut">
              <a:rPr lang="hr-HR" smtClean="0"/>
              <a:pPr/>
              <a:t>26.4.2019.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8F71-AB9F-4E7C-94D6-5FE8D7F8C0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DA26-9B5B-4353-A33E-7ADC013515B0}" type="datetimeFigureOut">
              <a:rPr lang="hr-HR" smtClean="0"/>
              <a:pPr/>
              <a:t>26.4.2019.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8F71-AB9F-4E7C-94D6-5FE8D7F8C0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DA26-9B5B-4353-A33E-7ADC013515B0}" type="datetimeFigureOut">
              <a:rPr lang="hr-HR" smtClean="0"/>
              <a:pPr/>
              <a:t>26.4.2019.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8F71-AB9F-4E7C-94D6-5FE8D7F8C0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DA26-9B5B-4353-A33E-7ADC013515B0}" type="datetimeFigureOut">
              <a:rPr lang="hr-HR" smtClean="0"/>
              <a:pPr/>
              <a:t>26.4.2019.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8F71-AB9F-4E7C-94D6-5FE8D7F8C0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DA26-9B5B-4353-A33E-7ADC013515B0}" type="datetimeFigureOut">
              <a:rPr lang="hr-HR" smtClean="0"/>
              <a:pPr/>
              <a:t>26.4.2019.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8F71-AB9F-4E7C-94D6-5FE8D7F8C0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DA26-9B5B-4353-A33E-7ADC013515B0}" type="datetimeFigureOut">
              <a:rPr lang="hr-HR" smtClean="0"/>
              <a:pPr/>
              <a:t>26.4.2019.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8F71-AB9F-4E7C-94D6-5FE8D7F8C0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DA26-9B5B-4353-A33E-7ADC013515B0}" type="datetimeFigureOut">
              <a:rPr lang="hr-HR" smtClean="0"/>
              <a:pPr/>
              <a:t>26.4.2019.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8F71-AB9F-4E7C-94D6-5FE8D7F8C0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DA26-9B5B-4353-A33E-7ADC013515B0}" type="datetimeFigureOut">
              <a:rPr lang="hr-HR" smtClean="0"/>
              <a:pPr/>
              <a:t>26.4.2019.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8F71-AB9F-4E7C-94D6-5FE8D7F8C0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DA26-9B5B-4353-A33E-7ADC013515B0}" type="datetimeFigureOut">
              <a:rPr lang="hr-HR" smtClean="0"/>
              <a:pPr/>
              <a:t>26.4.2019.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8F71-AB9F-4E7C-94D6-5FE8D7F8C0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DA26-9B5B-4353-A33E-7ADC013515B0}" type="datetimeFigureOut">
              <a:rPr lang="hr-HR" smtClean="0"/>
              <a:pPr/>
              <a:t>26.4.2019.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8F71-AB9F-4E7C-94D6-5FE8D7F8C0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DA26-9B5B-4353-A33E-7ADC013515B0}" type="datetimeFigureOut">
              <a:rPr lang="hr-HR" smtClean="0"/>
              <a:pPr/>
              <a:t>26.4.2019.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D28F71-AB9F-4E7C-94D6-5FE8D7F8C07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03DA26-9B5B-4353-A33E-7ADC013515B0}" type="datetimeFigureOut">
              <a:rPr lang="hr-HR" smtClean="0"/>
              <a:pPr/>
              <a:t>26.4.2019.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D28F71-AB9F-4E7C-94D6-5FE8D7F8C071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lado\Downloads\Nika%20Kerep.m4a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lado\Downloads\Kristina%20Kiseljak.m4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lado\Downloads\Ivan&#269;ica%20Suhi&#263;.m4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lado\Downloads\Ema%20Felja.m4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j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5148064" cy="68640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Kajkavska pesmarica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( literarna radionica )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Druženje</a:t>
            </a:r>
            <a:endParaRPr lang="hr-HR" dirty="0"/>
          </a:p>
        </p:txBody>
      </p:sp>
      <p:pic>
        <p:nvPicPr>
          <p:cNvPr id="4" name="Content Placeholder 3" descr="20190424_1024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Rania Gerdin: Moje Zagorje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r-HR" sz="2400" dirty="0" smtClean="0">
                <a:latin typeface="Arial Black" pitchFamily="34" charset="0"/>
              </a:rPr>
              <a:t>U mojem domačem kraju tičeki veselo pevaju.</a:t>
            </a:r>
          </a:p>
          <a:p>
            <a:pPr algn="ctr">
              <a:buNone/>
            </a:pPr>
            <a:r>
              <a:rPr lang="hr-HR" sz="2400" dirty="0" smtClean="0">
                <a:latin typeface="Arial Black" pitchFamily="34" charset="0"/>
              </a:rPr>
              <a:t>U vinogradu grojzdje,</a:t>
            </a:r>
          </a:p>
          <a:p>
            <a:pPr algn="ctr">
              <a:buNone/>
            </a:pPr>
            <a:r>
              <a:rPr lang="hr-HR" sz="2400" dirty="0" smtClean="0">
                <a:latin typeface="Arial Black" pitchFamily="34" charset="0"/>
              </a:rPr>
              <a:t>pri kleti i stari mučno rade </a:t>
            </a:r>
          </a:p>
          <a:p>
            <a:pPr algn="ctr">
              <a:buNone/>
            </a:pPr>
            <a:r>
              <a:rPr lang="hr-HR" sz="2400" dirty="0" smtClean="0">
                <a:latin typeface="Arial Black" pitchFamily="34" charset="0"/>
              </a:rPr>
              <a:t>da barem nekaj zarade.</a:t>
            </a:r>
          </a:p>
          <a:p>
            <a:pPr algn="ctr">
              <a:buNone/>
            </a:pPr>
            <a:endParaRPr lang="hr-HR" sz="24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hr-HR" sz="2400" dirty="0" smtClean="0">
                <a:latin typeface="Arial Black" pitchFamily="34" charset="0"/>
              </a:rPr>
              <a:t>Tatek me uči voziti traktor,</a:t>
            </a:r>
          </a:p>
          <a:p>
            <a:pPr algn="ctr">
              <a:buNone/>
            </a:pPr>
            <a:r>
              <a:rPr lang="hr-HR" sz="2400" dirty="0" smtClean="0">
                <a:latin typeface="Arial Black" pitchFamily="34" charset="0"/>
              </a:rPr>
              <a:t>a mati mi govori da se nekaj naučim </a:t>
            </a:r>
          </a:p>
          <a:p>
            <a:pPr algn="ctr">
              <a:buNone/>
            </a:pPr>
            <a:r>
              <a:rPr lang="hr-HR" sz="2400" dirty="0" smtClean="0">
                <a:latin typeface="Arial Black" pitchFamily="34" charset="0"/>
              </a:rPr>
              <a:t>pa kasnije s nima prejdem pri kleti.</a:t>
            </a:r>
            <a:endParaRPr lang="hr-HR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Lovro Stepić: Vse se zeleni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hr-HR" sz="1400" dirty="0" smtClean="0">
                <a:latin typeface="Arial Black" pitchFamily="34" charset="0"/>
              </a:rPr>
              <a:t>Vse se zeleni,</a:t>
            </a:r>
          </a:p>
          <a:p>
            <a:pPr algn="ctr">
              <a:buNone/>
            </a:pPr>
            <a:r>
              <a:rPr lang="hr-HR" sz="1400" dirty="0" smtClean="0">
                <a:latin typeface="Arial Black" pitchFamily="34" charset="0"/>
              </a:rPr>
              <a:t>a trava se h vrtu sadi</a:t>
            </a:r>
          </a:p>
          <a:p>
            <a:pPr algn="ctr">
              <a:buNone/>
            </a:pPr>
            <a:r>
              <a:rPr lang="hr-HR" sz="1400" dirty="0" smtClean="0">
                <a:latin typeface="Arial Black" pitchFamily="34" charset="0"/>
              </a:rPr>
              <a:t>d</a:t>
            </a:r>
            <a:r>
              <a:rPr lang="hr-HR" sz="1400" dirty="0" smtClean="0">
                <a:latin typeface="Arial Black" pitchFamily="34" charset="0"/>
              </a:rPr>
              <a:t>ok </a:t>
            </a:r>
            <a:r>
              <a:rPr lang="hr-HR" sz="1400" dirty="0" smtClean="0">
                <a:latin typeface="Arial Black" pitchFamily="34" charset="0"/>
              </a:rPr>
              <a:t>se mlada šalata cakli.</a:t>
            </a:r>
          </a:p>
          <a:p>
            <a:pPr algn="ctr">
              <a:buNone/>
            </a:pPr>
            <a:endParaRPr lang="hr-HR" sz="14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hr-HR" sz="1400" dirty="0" smtClean="0">
                <a:latin typeface="Arial Black" pitchFamily="34" charset="0"/>
              </a:rPr>
              <a:t>Sveti Jura se zeleni</a:t>
            </a:r>
          </a:p>
          <a:p>
            <a:pPr algn="ctr">
              <a:buNone/>
            </a:pPr>
            <a:r>
              <a:rPr lang="hr-HR" sz="1400" dirty="0" smtClean="0">
                <a:latin typeface="Arial Black" pitchFamily="34" charset="0"/>
              </a:rPr>
              <a:t>i po bregu beži.</a:t>
            </a:r>
          </a:p>
          <a:p>
            <a:pPr algn="ctr">
              <a:buNone/>
            </a:pPr>
            <a:r>
              <a:rPr lang="hr-HR" sz="1400" dirty="0" smtClean="0">
                <a:latin typeface="Arial Black" pitchFamily="34" charset="0"/>
              </a:rPr>
              <a:t>H dolu se z jorgovanom sam sebi veseli.</a:t>
            </a:r>
          </a:p>
          <a:p>
            <a:pPr algn="ctr">
              <a:buNone/>
            </a:pPr>
            <a:endParaRPr lang="hr-HR" sz="14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hr-HR" sz="1400" dirty="0" smtClean="0">
                <a:latin typeface="Arial Black" pitchFamily="34" charset="0"/>
              </a:rPr>
              <a:t>Na ravnici deda orje,</a:t>
            </a:r>
          </a:p>
          <a:p>
            <a:pPr algn="ctr">
              <a:buNone/>
            </a:pPr>
            <a:r>
              <a:rPr lang="hr-HR" sz="1400" dirty="0" smtClean="0">
                <a:latin typeface="Arial Black" pitchFamily="34" charset="0"/>
              </a:rPr>
              <a:t>z</a:t>
            </a:r>
            <a:r>
              <a:rPr lang="hr-HR" sz="1400" dirty="0" smtClean="0">
                <a:latin typeface="Arial Black" pitchFamily="34" charset="0"/>
              </a:rPr>
              <a:t>eleni </a:t>
            </a:r>
            <a:r>
              <a:rPr lang="hr-HR" sz="1400" dirty="0" smtClean="0">
                <a:latin typeface="Arial Black" pitchFamily="34" charset="0"/>
              </a:rPr>
              <a:t>se zagorsko morje.</a:t>
            </a:r>
          </a:p>
          <a:p>
            <a:pPr algn="ctr">
              <a:buNone/>
            </a:pPr>
            <a:r>
              <a:rPr lang="hr-HR" sz="1400" dirty="0" smtClean="0">
                <a:latin typeface="Arial Black" pitchFamily="34" charset="0"/>
              </a:rPr>
              <a:t>Husta sama sebe farba,</a:t>
            </a:r>
          </a:p>
          <a:p>
            <a:pPr algn="ctr">
              <a:buNone/>
            </a:pPr>
            <a:r>
              <a:rPr lang="hr-HR" sz="1400" dirty="0" smtClean="0">
                <a:latin typeface="Arial Black" pitchFamily="34" charset="0"/>
              </a:rPr>
              <a:t>a</a:t>
            </a:r>
            <a:r>
              <a:rPr lang="hr-HR" sz="1400" dirty="0" smtClean="0">
                <a:latin typeface="Arial Black" pitchFamily="34" charset="0"/>
              </a:rPr>
              <a:t> </a:t>
            </a:r>
            <a:r>
              <a:rPr lang="hr-HR" sz="1400" dirty="0" smtClean="0">
                <a:latin typeface="Arial Black" pitchFamily="34" charset="0"/>
              </a:rPr>
              <a:t>na pašu ide cela marva.</a:t>
            </a:r>
          </a:p>
          <a:p>
            <a:pPr algn="ctr">
              <a:buNone/>
            </a:pPr>
            <a:endParaRPr lang="hr-HR" sz="14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hr-HR" sz="1400" dirty="0" smtClean="0">
                <a:latin typeface="Arial Black" pitchFamily="34" charset="0"/>
              </a:rPr>
              <a:t>Gacija i bezga kak mladenke cvetaju,</a:t>
            </a:r>
          </a:p>
          <a:p>
            <a:pPr algn="ctr">
              <a:buNone/>
            </a:pPr>
            <a:r>
              <a:rPr lang="hr-HR" sz="1400" dirty="0" smtClean="0">
                <a:latin typeface="Arial Black" pitchFamily="34" charset="0"/>
              </a:rPr>
              <a:t>a</a:t>
            </a:r>
            <a:r>
              <a:rPr lang="hr-HR" sz="1400" dirty="0" smtClean="0">
                <a:latin typeface="Arial Black" pitchFamily="34" charset="0"/>
              </a:rPr>
              <a:t> </a:t>
            </a:r>
            <a:r>
              <a:rPr lang="hr-HR" sz="1400" dirty="0" smtClean="0">
                <a:latin typeface="Arial Black" pitchFamily="34" charset="0"/>
              </a:rPr>
              <a:t>ose i pčele kak kumi oko njih ljetaju.</a:t>
            </a:r>
          </a:p>
          <a:p>
            <a:pPr algn="ctr">
              <a:buNone/>
            </a:pPr>
            <a:endParaRPr lang="hr-HR" sz="14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hr-HR" sz="1400" dirty="0" smtClean="0">
                <a:latin typeface="Arial Black" pitchFamily="34" charset="0"/>
              </a:rPr>
              <a:t>Potoki žubore,</a:t>
            </a:r>
          </a:p>
          <a:p>
            <a:pPr algn="ctr">
              <a:buNone/>
            </a:pPr>
            <a:r>
              <a:rPr lang="hr-HR" sz="1400" dirty="0" smtClean="0">
                <a:latin typeface="Arial Black" pitchFamily="34" charset="0"/>
              </a:rPr>
              <a:t>i</a:t>
            </a:r>
            <a:r>
              <a:rPr lang="hr-HR" sz="1400" dirty="0" smtClean="0">
                <a:latin typeface="Arial Black" pitchFamily="34" charset="0"/>
              </a:rPr>
              <a:t>spod </a:t>
            </a:r>
            <a:r>
              <a:rPr lang="hr-HR" sz="1400" dirty="0" smtClean="0">
                <a:latin typeface="Arial Black" pitchFamily="34" charset="0"/>
              </a:rPr>
              <a:t>ribe plivaju,</a:t>
            </a:r>
          </a:p>
          <a:p>
            <a:pPr algn="ctr">
              <a:buNone/>
            </a:pPr>
            <a:r>
              <a:rPr lang="hr-HR" sz="1400" dirty="0" smtClean="0">
                <a:latin typeface="Arial Black" pitchFamily="34" charset="0"/>
              </a:rPr>
              <a:t>a</a:t>
            </a:r>
            <a:r>
              <a:rPr lang="hr-HR" sz="1400" dirty="0" smtClean="0">
                <a:latin typeface="Arial Black" pitchFamily="34" charset="0"/>
              </a:rPr>
              <a:t> </a:t>
            </a:r>
            <a:r>
              <a:rPr lang="hr-HR" sz="1400" dirty="0" smtClean="0">
                <a:latin typeface="Arial Black" pitchFamily="34" charset="0"/>
              </a:rPr>
              <a:t>nad njim se race spominaju.</a:t>
            </a:r>
            <a:endParaRPr lang="hr-HR" sz="1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Žar pisanja</a:t>
            </a:r>
            <a:endParaRPr lang="hr-HR" dirty="0"/>
          </a:p>
        </p:txBody>
      </p:sp>
      <p:pic>
        <p:nvPicPr>
          <p:cNvPr id="4" name="Content Placeholder 3" descr="20190424_1035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Nina Crljen i Paola Pogačić: Moje Zagorje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Na bregima zelenim</a:t>
            </a: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med drvljem šarenim</a:t>
            </a: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kljet sedi</a:t>
            </a: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oko nje vrapček kolo vodi.</a:t>
            </a:r>
          </a:p>
          <a:p>
            <a:pPr algn="ctr">
              <a:buNone/>
            </a:pPr>
            <a:endParaRPr lang="hr-HR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Od jutra babica nutra</a:t>
            </a: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tjeste za bučnicu mesi</a:t>
            </a: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fina bu jako</a:t>
            </a: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jel bi ju sako.</a:t>
            </a:r>
          </a:p>
          <a:p>
            <a:pPr algn="ctr">
              <a:buNone/>
            </a:pPr>
            <a:endParaRPr lang="hr-HR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Dok babica testo h peč meče</a:t>
            </a: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dedek na njive kuruzu seče.</a:t>
            </a: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I tak znova sakog dana</a:t>
            </a: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h </a:t>
            </a:r>
            <a:r>
              <a:rPr lang="hr-HR" dirty="0" smtClean="0">
                <a:latin typeface="Arial Black" pitchFamily="34" charset="0"/>
              </a:rPr>
              <a:t>njihovom </a:t>
            </a:r>
            <a:r>
              <a:rPr lang="hr-HR" dirty="0" smtClean="0">
                <a:latin typeface="Arial Black" pitchFamily="34" charset="0"/>
              </a:rPr>
              <a:t>sercu nigdar ni tama.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Pjesme</a:t>
            </a:r>
            <a:endParaRPr lang="hr-HR" dirty="0"/>
          </a:p>
        </p:txBody>
      </p:sp>
      <p:pic>
        <p:nvPicPr>
          <p:cNvPr id="4" name="Content Placeholder 3" descr="20190424_1114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Jelena Čavlek: Na bregima zelenim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Čez brege zelene</a:t>
            </a: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bistri potok teče,</a:t>
            </a: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a stari mlin se okreče.</a:t>
            </a:r>
          </a:p>
          <a:p>
            <a:pPr algn="ctr">
              <a:buNone/>
            </a:pPr>
            <a:endParaRPr lang="hr-HR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Husta zelena,</a:t>
            </a: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hlad daje,</a:t>
            </a: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dok mali vrabec </a:t>
            </a: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na grani kantaje.</a:t>
            </a:r>
          </a:p>
          <a:p>
            <a:pPr algn="ctr">
              <a:buNone/>
            </a:pPr>
            <a:endParaRPr lang="hr-HR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Na bregima zelenim</a:t>
            </a: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ovčice se paseju,</a:t>
            </a: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a mali zajčeki</a:t>
            </a: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po traniku skačeju.</a:t>
            </a:r>
          </a:p>
          <a:p>
            <a:pPr algn="ctr">
              <a:buNone/>
            </a:pPr>
            <a:endParaRPr lang="hr-HR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H Zagorju ma</a:t>
            </a:r>
            <a:r>
              <a:rPr lang="hr-HR" dirty="0">
                <a:latin typeface="Arial Black" pitchFamily="34" charset="0"/>
              </a:rPr>
              <a:t> </a:t>
            </a:r>
            <a:r>
              <a:rPr lang="hr-HR" dirty="0" smtClean="0">
                <a:latin typeface="Arial Black" pitchFamily="34" charset="0"/>
              </a:rPr>
              <a:t>puno brega</a:t>
            </a: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i ima sega</a:t>
            </a: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kaj čoveku treba.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Nika Kerep: Zagorje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Zagorje, moj rodni kraj,</a:t>
            </a: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lepši je nek raj.</a:t>
            </a:r>
          </a:p>
          <a:p>
            <a:pPr algn="ctr">
              <a:buNone/>
            </a:pPr>
            <a:endParaRPr lang="hr-HR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Zelene Zagorje veselje krasi</a:t>
            </a: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tu saki čovek sebi dušu spasi.</a:t>
            </a:r>
          </a:p>
          <a:p>
            <a:pPr algn="ctr">
              <a:buNone/>
            </a:pPr>
            <a:endParaRPr lang="hr-HR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Vu Zagorju sega ma:</a:t>
            </a: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drveča, roži i brega.</a:t>
            </a:r>
          </a:p>
          <a:p>
            <a:pPr algn="ctr">
              <a:buNone/>
            </a:pPr>
            <a:endParaRPr lang="hr-HR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Čovek je saki svoj dan</a:t>
            </a: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vesel i nasmejan.</a:t>
            </a:r>
            <a:endParaRPr lang="hr-HR" dirty="0">
              <a:latin typeface="Arial Black" pitchFamily="34" charset="0"/>
            </a:endParaRPr>
          </a:p>
        </p:txBody>
      </p:sp>
      <p:pic>
        <p:nvPicPr>
          <p:cNvPr id="4" name="Nika Kerep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588224" y="141277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</a:t>
            </a:r>
            <a:endParaRPr lang="hr-HR" dirty="0"/>
          </a:p>
        </p:txBody>
      </p:sp>
      <p:pic>
        <p:nvPicPr>
          <p:cNvPr id="4" name="Content Placeholder 3" descr="20190424_1225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63850" y="1935163"/>
            <a:ext cx="421629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Sudjelovali: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dirty="0" smtClean="0"/>
              <a:t>Jelena Čavlek</a:t>
            </a:r>
          </a:p>
          <a:p>
            <a:pPr>
              <a:buNone/>
            </a:pPr>
            <a:r>
              <a:rPr lang="hr-HR" dirty="0" smtClean="0"/>
              <a:t>Paola Pogačić</a:t>
            </a:r>
          </a:p>
          <a:p>
            <a:pPr>
              <a:buNone/>
            </a:pPr>
            <a:r>
              <a:rPr lang="hr-HR" dirty="0" smtClean="0"/>
              <a:t>Rania Gerdin</a:t>
            </a:r>
          </a:p>
          <a:p>
            <a:pPr>
              <a:buNone/>
            </a:pPr>
            <a:r>
              <a:rPr lang="hr-HR" dirty="0" smtClean="0"/>
              <a:t>Lovro Stepić</a:t>
            </a:r>
          </a:p>
          <a:p>
            <a:pPr>
              <a:buNone/>
            </a:pPr>
            <a:r>
              <a:rPr lang="hr-HR" dirty="0" smtClean="0"/>
              <a:t>Luka Stiperski</a:t>
            </a:r>
          </a:p>
          <a:p>
            <a:pPr>
              <a:buNone/>
            </a:pPr>
            <a:r>
              <a:rPr lang="hr-HR" dirty="0" smtClean="0"/>
              <a:t>Ema Felja</a:t>
            </a:r>
          </a:p>
          <a:p>
            <a:pPr>
              <a:buNone/>
            </a:pPr>
            <a:r>
              <a:rPr lang="hr-HR" dirty="0" smtClean="0"/>
              <a:t>Nina Crljen</a:t>
            </a:r>
          </a:p>
          <a:p>
            <a:pPr>
              <a:buNone/>
            </a:pPr>
            <a:r>
              <a:rPr lang="hr-HR" dirty="0" smtClean="0"/>
              <a:t>Nika Kerep</a:t>
            </a:r>
          </a:p>
          <a:p>
            <a:pPr>
              <a:buNone/>
            </a:pPr>
            <a:r>
              <a:rPr lang="hr-HR" dirty="0" smtClean="0"/>
              <a:t>Anđelko Plečko</a:t>
            </a:r>
          </a:p>
          <a:p>
            <a:pPr>
              <a:buNone/>
            </a:pPr>
            <a:r>
              <a:rPr lang="hr-HR" dirty="0" smtClean="0"/>
              <a:t>Kristina Kiseljak</a:t>
            </a:r>
          </a:p>
          <a:p>
            <a:pPr>
              <a:buNone/>
            </a:pPr>
            <a:r>
              <a:rPr lang="hr-HR" dirty="0" smtClean="0"/>
              <a:t>Ivančica Suhić</a:t>
            </a:r>
          </a:p>
        </p:txBody>
      </p:sp>
      <p:pic>
        <p:nvPicPr>
          <p:cNvPr id="5" name="Picture 4" descr="poezija_we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564904"/>
            <a:ext cx="5534025" cy="1885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Naše pjesnikinje i pjesnici</a:t>
            </a:r>
            <a:endParaRPr lang="hr-HR" dirty="0"/>
          </a:p>
        </p:txBody>
      </p:sp>
      <p:pic>
        <p:nvPicPr>
          <p:cNvPr id="4" name="Content Placeholder 3" descr="IMG_20190424_1213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Kristina Kiseljak: San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r-HR" sz="1600" dirty="0" smtClean="0">
                <a:latin typeface="Arial Black" pitchFamily="34" charset="0"/>
              </a:rPr>
              <a:t>Tak je lepi dečec mali,                  </a:t>
            </a:r>
          </a:p>
          <a:p>
            <a:pPr algn="ctr">
              <a:buNone/>
            </a:pPr>
            <a:r>
              <a:rPr lang="hr-HR" sz="1600" dirty="0" smtClean="0">
                <a:latin typeface="Arial Black" pitchFamily="34" charset="0"/>
              </a:rPr>
              <a:t>da bi u prolazu si stali</a:t>
            </a:r>
          </a:p>
          <a:p>
            <a:pPr algn="ctr">
              <a:buNone/>
            </a:pPr>
            <a:r>
              <a:rPr lang="hr-HR" sz="1600" dirty="0" smtClean="0">
                <a:latin typeface="Arial Black" pitchFamily="34" charset="0"/>
              </a:rPr>
              <a:t>kad bi njega hgledali.</a:t>
            </a:r>
          </a:p>
          <a:p>
            <a:pPr algn="ctr">
              <a:buNone/>
            </a:pPr>
            <a:endParaRPr lang="hr-HR" sz="16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hr-HR" sz="1600" dirty="0" smtClean="0">
                <a:latin typeface="Arial Black" pitchFamily="34" charset="0"/>
              </a:rPr>
              <a:t>Tak jemput i ja sam stala</a:t>
            </a:r>
          </a:p>
          <a:p>
            <a:pPr algn="ctr">
              <a:buNone/>
            </a:pPr>
            <a:r>
              <a:rPr lang="hr-HR" sz="1600" dirty="0" smtClean="0">
                <a:latin typeface="Arial Black" pitchFamily="34" charset="0"/>
              </a:rPr>
              <a:t>i skoro sem h jamu pala.</a:t>
            </a:r>
          </a:p>
          <a:p>
            <a:pPr algn="ctr">
              <a:buNone/>
            </a:pPr>
            <a:r>
              <a:rPr lang="hr-HR" sz="1600" dirty="0" smtClean="0">
                <a:latin typeface="Arial Black" pitchFamily="34" charset="0"/>
              </a:rPr>
              <a:t>Al prijel me je on za ruku</a:t>
            </a:r>
          </a:p>
          <a:p>
            <a:pPr algn="ctr">
              <a:buNone/>
            </a:pPr>
            <a:r>
              <a:rPr lang="hr-HR" sz="1600" dirty="0" smtClean="0">
                <a:latin typeface="Arial Black" pitchFamily="34" charset="0"/>
              </a:rPr>
              <a:t>i to je vu selu diglo buku.</a:t>
            </a:r>
          </a:p>
          <a:p>
            <a:pPr algn="ctr">
              <a:buNone/>
            </a:pPr>
            <a:endParaRPr lang="hr-HR" sz="16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hr-HR" sz="1600" dirty="0" smtClean="0">
                <a:latin typeface="Arial Black" pitchFamily="34" charset="0"/>
              </a:rPr>
              <a:t>Lepi dečec h mene gledi</a:t>
            </a:r>
          </a:p>
          <a:p>
            <a:pPr algn="ctr">
              <a:buNone/>
            </a:pPr>
            <a:r>
              <a:rPr lang="hr-HR" sz="1600" dirty="0" smtClean="0">
                <a:latin typeface="Arial Black" pitchFamily="34" charset="0"/>
              </a:rPr>
              <a:t>i pod oblokom s cvetjem stoji.</a:t>
            </a:r>
          </a:p>
          <a:p>
            <a:pPr algn="ctr">
              <a:buNone/>
            </a:pPr>
            <a:r>
              <a:rPr lang="hr-HR" sz="1600" dirty="0" smtClean="0">
                <a:latin typeface="Arial Black" pitchFamily="34" charset="0"/>
              </a:rPr>
              <a:t>Zel bi me za ženu svoju,</a:t>
            </a:r>
          </a:p>
          <a:p>
            <a:pPr algn="ctr">
              <a:buNone/>
            </a:pPr>
            <a:r>
              <a:rPr lang="hr-HR" sz="1600" dirty="0" smtClean="0">
                <a:latin typeface="Arial Black" pitchFamily="34" charset="0"/>
              </a:rPr>
              <a:t>da mi san ni zgubil boju.</a:t>
            </a:r>
          </a:p>
          <a:p>
            <a:pPr algn="ctr">
              <a:buNone/>
            </a:pPr>
            <a:endParaRPr lang="hr-HR" sz="1600" dirty="0" smtClean="0">
              <a:latin typeface="Arial Black" pitchFamily="34" charset="0"/>
            </a:endParaRPr>
          </a:p>
          <a:p>
            <a:pPr algn="ctr">
              <a:buNone/>
            </a:pPr>
            <a:endParaRPr lang="hr-HR" sz="1600" dirty="0">
              <a:latin typeface="Arial Black" pitchFamily="34" charset="0"/>
            </a:endParaRPr>
          </a:p>
        </p:txBody>
      </p:sp>
      <p:pic>
        <p:nvPicPr>
          <p:cNvPr id="5" name="Kristina Kiseljak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372200" y="141277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Inspiracija</a:t>
            </a:r>
            <a:endParaRPr lang="hr-HR" dirty="0"/>
          </a:p>
        </p:txBody>
      </p:sp>
      <p:pic>
        <p:nvPicPr>
          <p:cNvPr id="4" name="Content Placeholder 3" descr="20190424_1024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Ivančica Suhić: Ljubaf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r-HR" sz="1800" dirty="0" smtClean="0">
                <a:latin typeface="Arial Black" pitchFamily="34" charset="0"/>
              </a:rPr>
              <a:t>Moja je ljubaf jaka</a:t>
            </a:r>
          </a:p>
          <a:p>
            <a:pPr algn="ctr">
              <a:buNone/>
            </a:pPr>
            <a:r>
              <a:rPr lang="hr-HR" sz="1800" dirty="0" smtClean="0">
                <a:latin typeface="Arial Black" pitchFamily="34" charset="0"/>
              </a:rPr>
              <a:t>i takva, znaj, nije saka.</a:t>
            </a:r>
          </a:p>
          <a:p>
            <a:pPr algn="ctr">
              <a:buNone/>
            </a:pPr>
            <a:endParaRPr lang="hr-HR" sz="18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hr-HR" sz="1800" dirty="0" smtClean="0">
                <a:latin typeface="Arial Black" pitchFamily="34" charset="0"/>
              </a:rPr>
              <a:t>Kad si se h mene zaljubil,</a:t>
            </a:r>
          </a:p>
          <a:p>
            <a:pPr algn="ctr">
              <a:buNone/>
            </a:pPr>
            <a:r>
              <a:rPr lang="hr-HR" sz="1800" dirty="0" smtClean="0">
                <a:latin typeface="Arial Black" pitchFamily="34" charset="0"/>
              </a:rPr>
              <a:t>celi svet se tome čudil.</a:t>
            </a:r>
          </a:p>
          <a:p>
            <a:pPr algn="ctr">
              <a:buNone/>
            </a:pPr>
            <a:endParaRPr lang="hr-HR" sz="18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hr-HR" sz="1800" dirty="0" smtClean="0">
                <a:latin typeface="Arial Black" pitchFamily="34" charset="0"/>
              </a:rPr>
              <a:t>Skupa smo mi bili</a:t>
            </a:r>
          </a:p>
          <a:p>
            <a:pPr algn="ctr">
              <a:buNone/>
            </a:pPr>
            <a:r>
              <a:rPr lang="hr-HR" sz="1800" dirty="0" smtClean="0">
                <a:latin typeface="Arial Black" pitchFamily="34" charset="0"/>
              </a:rPr>
              <a:t>i ljubaf svoju krili.</a:t>
            </a:r>
          </a:p>
          <a:p>
            <a:pPr algn="ctr">
              <a:buNone/>
            </a:pPr>
            <a:endParaRPr lang="hr-HR" sz="18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hr-HR" sz="1800" dirty="0" smtClean="0">
                <a:latin typeface="Arial Black" pitchFamily="34" charset="0"/>
              </a:rPr>
              <a:t>Al ja sem i den denes same tvoja</a:t>
            </a:r>
          </a:p>
          <a:p>
            <a:pPr algn="ctr">
              <a:buNone/>
            </a:pPr>
            <a:r>
              <a:rPr lang="hr-HR" sz="1800" dirty="0" smtClean="0">
                <a:latin typeface="Arial Black" pitchFamily="34" charset="0"/>
              </a:rPr>
              <a:t>jer smo mi istega kroja.</a:t>
            </a:r>
            <a:endParaRPr lang="hr-HR" sz="1800" dirty="0">
              <a:latin typeface="Arial Black" pitchFamily="34" charset="0"/>
            </a:endParaRPr>
          </a:p>
        </p:txBody>
      </p:sp>
      <p:pic>
        <p:nvPicPr>
          <p:cNvPr id="5" name="Ivančica Suhić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660232" y="148478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Ema Felja: Mati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Draga moja mati, </a:t>
            </a: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Lepa moja golubica,</a:t>
            </a: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Ti si moja najdraža ogrlica.</a:t>
            </a:r>
          </a:p>
          <a:p>
            <a:pPr algn="ctr">
              <a:buNone/>
            </a:pPr>
            <a:endParaRPr lang="hr-HR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Bela moja golubica, </a:t>
            </a: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Svetliš kak mala zvezdica.</a:t>
            </a:r>
          </a:p>
          <a:p>
            <a:pPr algn="ctr">
              <a:buNone/>
            </a:pPr>
            <a:endParaRPr lang="hr-HR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O, tak lepa si mi ti, </a:t>
            </a: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Jedina moja mati!</a:t>
            </a:r>
          </a:p>
          <a:p>
            <a:pPr algn="ctr">
              <a:buNone/>
            </a:pPr>
            <a:endParaRPr lang="hr-HR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Se jade preskačeš,</a:t>
            </a: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Smeješ se i plačeš.</a:t>
            </a:r>
          </a:p>
          <a:p>
            <a:pPr algn="ctr">
              <a:buNone/>
            </a:pPr>
            <a:endParaRPr lang="hr-HR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Zato ti hvala, </a:t>
            </a: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Kaj za me brineš.</a:t>
            </a: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Suze moje brišeš</a:t>
            </a: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I skup z menom dišeš.</a:t>
            </a:r>
            <a:endParaRPr lang="hr-HR" dirty="0">
              <a:latin typeface="Arial Black" pitchFamily="34" charset="0"/>
            </a:endParaRPr>
          </a:p>
        </p:txBody>
      </p:sp>
      <p:pic>
        <p:nvPicPr>
          <p:cNvPr id="4" name="Ema Felja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300192" y="141277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Stvaranje</a:t>
            </a:r>
            <a:endParaRPr lang="hr-HR" dirty="0"/>
          </a:p>
        </p:txBody>
      </p:sp>
      <p:pic>
        <p:nvPicPr>
          <p:cNvPr id="4" name="Content Placeholder 3" descr="20190424_1024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Luka Stiperski: Babičin vrt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Sve se zeleni,</a:t>
            </a: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A trava se budi.</a:t>
            </a:r>
          </a:p>
          <a:p>
            <a:pPr algn="ctr">
              <a:buNone/>
            </a:pPr>
            <a:endParaRPr lang="hr-HR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Dok šalata niče,</a:t>
            </a: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Drvo svoje grane hiče.</a:t>
            </a:r>
          </a:p>
          <a:p>
            <a:pPr algn="ctr">
              <a:buNone/>
            </a:pPr>
            <a:endParaRPr lang="hr-HR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Jagode su crvene,</a:t>
            </a: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A skakavci skačiju.</a:t>
            </a:r>
          </a:p>
          <a:p>
            <a:pPr algn="ctr">
              <a:buNone/>
            </a:pPr>
            <a:endParaRPr lang="hr-HR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Krumpiri još cveteju,</a:t>
            </a: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A male bobice rasteju.</a:t>
            </a:r>
          </a:p>
          <a:p>
            <a:pPr algn="ctr">
              <a:buNone/>
            </a:pPr>
            <a:endParaRPr lang="hr-HR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Krastavci na mreži, </a:t>
            </a: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Paradajz na štapu.</a:t>
            </a:r>
          </a:p>
          <a:p>
            <a:pPr algn="ctr">
              <a:buNone/>
            </a:pPr>
            <a:endParaRPr lang="hr-HR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Babičin vrt,</a:t>
            </a:r>
          </a:p>
          <a:p>
            <a:pPr algn="ctr">
              <a:buNone/>
            </a:pPr>
            <a:r>
              <a:rPr lang="hr-HR" dirty="0" smtClean="0">
                <a:latin typeface="Arial Black" pitchFamily="34" charset="0"/>
              </a:rPr>
              <a:t>Pun finog povrča.</a:t>
            </a:r>
            <a:endParaRPr lang="hr-HR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Anđelko Plečko: Zagorski den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hr-HR" sz="2000" dirty="0" smtClean="0">
                <a:latin typeface="Arial Black" pitchFamily="34" charset="0"/>
              </a:rPr>
              <a:t>Gda se vjutro zdignem,</a:t>
            </a:r>
          </a:p>
          <a:p>
            <a:pPr algn="ctr">
              <a:buNone/>
            </a:pPr>
            <a:r>
              <a:rPr lang="hr-HR" sz="2000" dirty="0" smtClean="0">
                <a:latin typeface="Arial Black" pitchFamily="34" charset="0"/>
              </a:rPr>
              <a:t>,kokot Jurek navek me zbudi,</a:t>
            </a:r>
          </a:p>
          <a:p>
            <a:pPr algn="ctr">
              <a:buNone/>
            </a:pPr>
            <a:r>
              <a:rPr lang="hr-HR" sz="2000" dirty="0" smtClean="0">
                <a:latin typeface="Arial Black" pitchFamily="34" charset="0"/>
              </a:rPr>
              <a:t>prejdem na zdenec</a:t>
            </a:r>
          </a:p>
          <a:p>
            <a:pPr algn="ctr">
              <a:buNone/>
            </a:pPr>
            <a:r>
              <a:rPr lang="hr-HR" sz="2000" dirty="0" smtClean="0">
                <a:latin typeface="Arial Black" pitchFamily="34" charset="0"/>
              </a:rPr>
              <a:t>gde se hmijem z friškom vodom.</a:t>
            </a:r>
          </a:p>
          <a:p>
            <a:pPr algn="ctr">
              <a:buNone/>
            </a:pPr>
            <a:endParaRPr lang="hr-HR" sz="20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hr-HR" sz="2000" dirty="0" smtClean="0">
                <a:latin typeface="Arial Black" pitchFamily="34" charset="0"/>
              </a:rPr>
              <a:t>Troje za špricat po pedju,</a:t>
            </a:r>
          </a:p>
          <a:p>
            <a:pPr algn="ctr">
              <a:buNone/>
            </a:pPr>
            <a:r>
              <a:rPr lang="hr-HR" sz="2000" dirty="0" smtClean="0">
                <a:latin typeface="Arial Black" pitchFamily="34" charset="0"/>
              </a:rPr>
              <a:t>več je se spremne.</a:t>
            </a:r>
          </a:p>
          <a:p>
            <a:pPr algn="ctr">
              <a:buNone/>
            </a:pPr>
            <a:endParaRPr lang="hr-HR" sz="20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hr-HR" sz="2000" dirty="0" smtClean="0">
                <a:latin typeface="Arial Black" pitchFamily="34" charset="0"/>
              </a:rPr>
              <a:t>Pokle pem na breg</a:t>
            </a:r>
          </a:p>
          <a:p>
            <a:pPr algn="ctr">
              <a:buNone/>
            </a:pPr>
            <a:r>
              <a:rPr lang="hr-HR" sz="2000" dirty="0" smtClean="0">
                <a:latin typeface="Arial Black" pitchFamily="34" charset="0"/>
              </a:rPr>
              <a:t>u kapelicu na proščenje</a:t>
            </a:r>
          </a:p>
          <a:p>
            <a:pPr algn="ctr">
              <a:buNone/>
            </a:pPr>
            <a:r>
              <a:rPr lang="hr-HR" sz="2000" dirty="0" smtClean="0">
                <a:latin typeface="Arial Black" pitchFamily="34" charset="0"/>
              </a:rPr>
              <a:t>gde bum kupil drvenu igračku</a:t>
            </a:r>
          </a:p>
          <a:p>
            <a:pPr algn="ctr">
              <a:buNone/>
            </a:pPr>
            <a:r>
              <a:rPr lang="hr-HR" sz="2000" dirty="0" smtClean="0">
                <a:latin typeface="Arial Black" pitchFamily="34" charset="0"/>
              </a:rPr>
              <a:t>za suseda Jožu.</a:t>
            </a:r>
            <a:endParaRPr lang="hr-HR" sz="2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</TotalTime>
  <Words>653</Words>
  <Application>Microsoft Office PowerPoint</Application>
  <PresentationFormat>On-screen Show (4:3)</PresentationFormat>
  <Paragraphs>170</Paragraphs>
  <Slides>19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Kajkavska pesmarica</vt:lpstr>
      <vt:lpstr>Naše pjesnikinje i pjesnici</vt:lpstr>
      <vt:lpstr>Kristina Kiseljak: San</vt:lpstr>
      <vt:lpstr>Inspiracija</vt:lpstr>
      <vt:lpstr>Ivančica Suhić: Ljubaf</vt:lpstr>
      <vt:lpstr>Ema Felja: Mati</vt:lpstr>
      <vt:lpstr>Stvaranje</vt:lpstr>
      <vt:lpstr>Luka Stiperski: Babičin vrt</vt:lpstr>
      <vt:lpstr>Anđelko Plečko: Zagorski den</vt:lpstr>
      <vt:lpstr>Druženje</vt:lpstr>
      <vt:lpstr>Rania Gerdin: Moje Zagorje</vt:lpstr>
      <vt:lpstr>Lovro Stepić: Vse se zeleni</vt:lpstr>
      <vt:lpstr>Žar pisanja</vt:lpstr>
      <vt:lpstr>Nina Crljen i Paola Pogačić: Moje Zagorje</vt:lpstr>
      <vt:lpstr>Pjesme</vt:lpstr>
      <vt:lpstr>Jelena Čavlek: Na bregima zelenim</vt:lpstr>
      <vt:lpstr>Nika Kerep: Zagorje</vt:lpstr>
      <vt:lpstr>Cilj</vt:lpstr>
      <vt:lpstr>Sudjelovali: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Kajkavska pesmarica</dc:title>
  <dc:creator>Vlado</dc:creator>
  <cp:lastModifiedBy>Vlado</cp:lastModifiedBy>
  <cp:revision>14</cp:revision>
  <dcterms:created xsi:type="dcterms:W3CDTF">2019-04-25T10:17:14Z</dcterms:created>
  <dcterms:modified xsi:type="dcterms:W3CDTF">2019-04-26T09:38:34Z</dcterms:modified>
</cp:coreProperties>
</file>