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87" r:id="rId11"/>
    <p:sldId id="288" r:id="rId12"/>
    <p:sldId id="265" r:id="rId13"/>
    <p:sldId id="262" r:id="rId14"/>
    <p:sldId id="266" r:id="rId15"/>
    <p:sldId id="267" r:id="rId16"/>
    <p:sldId id="289" r:id="rId17"/>
    <p:sldId id="268" r:id="rId18"/>
    <p:sldId id="269" r:id="rId19"/>
    <p:sldId id="272" r:id="rId20"/>
    <p:sldId id="281" r:id="rId21"/>
    <p:sldId id="273" r:id="rId22"/>
    <p:sldId id="274" r:id="rId23"/>
    <p:sldId id="275" r:id="rId24"/>
    <p:sldId id="276" r:id="rId25"/>
    <p:sldId id="278" r:id="rId26"/>
    <p:sldId id="283" r:id="rId27"/>
    <p:sldId id="279" r:id="rId28"/>
    <p:sldId id="280" r:id="rId29"/>
    <p:sldId id="282" r:id="rId30"/>
    <p:sldId id="284" r:id="rId31"/>
    <p:sldId id="285" r:id="rId32"/>
    <p:sldId id="286" r:id="rId33"/>
    <p:sldId id="290" r:id="rId3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1A479E-8A5F-45C1-A8B8-8CE9CFA751D4}" type="datetimeFigureOut">
              <a:rPr lang="hr-HR" smtClean="0"/>
              <a:t>16.11.2018.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B12EFFE-A37A-4BD4-9E38-8DFC6E77786B}" type="slidenum">
              <a:rPr lang="hr-HR" smtClean="0"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  8.a i 8.b OŠ Krapinske Toplice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52728" cy="1219200"/>
          </a:xfrm>
        </p:spPr>
        <p:txBody>
          <a:bodyPr>
            <a:normAutofit fontScale="90000"/>
          </a:bodyPr>
          <a:lstStyle/>
          <a:p>
            <a:r>
              <a:rPr lang="hr-HR" sz="4400" dirty="0" smtClean="0">
                <a:solidFill>
                  <a:srgbClr val="FF0000"/>
                </a:solidFill>
              </a:rPr>
              <a:t>VUKOVAR  </a:t>
            </a:r>
            <a:r>
              <a:rPr lang="hr-HR" sz="4400" dirty="0" smtClean="0"/>
              <a:t> </a:t>
            </a:r>
            <a:r>
              <a:rPr lang="hr-HR" sz="4400" dirty="0" smtClean="0">
                <a:solidFill>
                  <a:schemeClr val="tx1"/>
                </a:solidFill>
              </a:rPr>
              <a:t>ZA  </a:t>
            </a:r>
            <a:r>
              <a:rPr lang="hr-HR" sz="4400" dirty="0" smtClean="0">
                <a:solidFill>
                  <a:srgbClr val="00B0F0"/>
                </a:solidFill>
              </a:rPr>
              <a:t> NAS</a:t>
            </a:r>
            <a:r>
              <a:rPr lang="hr-HR" sz="4400" dirty="0"/>
              <a:t/>
            </a:r>
            <a:br>
              <a:rPr lang="hr-HR" sz="4400" dirty="0"/>
            </a:br>
            <a:r>
              <a:rPr lang="hr-HR" dirty="0"/>
              <a:t> </a:t>
            </a:r>
            <a:r>
              <a:rPr lang="hr-HR" dirty="0" smtClean="0"/>
              <a:t>                               listopad 2018.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9" y="2132856"/>
            <a:ext cx="7699287" cy="433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10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PLOVIDBA DUNAVOM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Neopisiva kiša, vjetar i hladnoća pratili su nas tijekom čitavog obilaska Vukovara. Spas nam je ponudio vodič, koji nas je odveo na brod.</a:t>
            </a:r>
          </a:p>
          <a:p>
            <a:pPr marL="0" indent="0">
              <a:buNone/>
            </a:pPr>
            <a:r>
              <a:rPr lang="hr-HR" dirty="0" smtClean="0"/>
              <a:t>Plovidba Dunavom jedan je od najljepših trenutaka našeg posjeta Vukovaru. Dunav je vrijedan divljenja, a Vukovar, gledan iz vode djeluje čudesno. </a:t>
            </a:r>
          </a:p>
          <a:p>
            <a:pPr marL="0" indent="0">
              <a:buNone/>
            </a:pPr>
            <a:r>
              <a:rPr lang="hr-HR" dirty="0" smtClean="0"/>
              <a:t>Naša voditeljica i kapetan broda pokazali su se pravim domaćinima i osim golemog znanja, prekrasnih slika i video prezentacije, ponudili su nas sokovima i Bajaderama. Sladak život na brodu ostat će nam u lijepom sjećanju, zahvaljujući hrpi </a:t>
            </a:r>
            <a:r>
              <a:rPr lang="hr-HR" dirty="0" err="1" smtClean="0"/>
              <a:t>selfija</a:t>
            </a:r>
            <a:r>
              <a:rPr lang="hr-HR" dirty="0" smtClean="0"/>
              <a:t> .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979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5122" name="Picture 2" descr="C:\Users\Korisnik\Desktop\Screenshot_20181024-170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0061">
            <a:off x="5316404" y="-85560"/>
            <a:ext cx="2432406" cy="432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orisnik\Desktop\IMG_20181024_164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6" y="620688"/>
            <a:ext cx="302984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33517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73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Nakon obrazovnog dijela, slijedio je odgojni: profesori su nas odveli u </a:t>
            </a:r>
            <a:r>
              <a:rPr lang="hr-HR" dirty="0" err="1" smtClean="0"/>
              <a:t>disco</a:t>
            </a:r>
            <a:r>
              <a:rPr lang="hr-HR" dirty="0" smtClean="0"/>
              <a:t> </a:t>
            </a:r>
            <a:r>
              <a:rPr lang="hr-HR" dirty="0" err="1" smtClean="0"/>
              <a:t>club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r>
              <a:rPr lang="hr-HR" dirty="0" smtClean="0"/>
              <a:t>A znate li, gdje se u Vukovaru nalazi </a:t>
            </a:r>
            <a:r>
              <a:rPr lang="hr-HR" dirty="0" err="1" smtClean="0"/>
              <a:t>disco</a:t>
            </a:r>
            <a:r>
              <a:rPr lang="hr-HR" dirty="0" smtClean="0"/>
              <a:t>? Nećete vjerovati: na brodu (Vukovarci ih zovu  teglenice)!</a:t>
            </a:r>
          </a:p>
          <a:p>
            <a:pPr marL="0" indent="0">
              <a:buNone/>
            </a:pPr>
            <a:r>
              <a:rPr lang="hr-HR" dirty="0" smtClean="0"/>
              <a:t>Dakle, zabavljali smo se, BEZ CUGE  I PLJUGE, od 20.00 do 22.00, plesali, pjevali i uživali. Ispratio nas je Thompson…”Lijepa li si”.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0596">
            <a:off x="130286" y="3580799"/>
            <a:ext cx="1842793" cy="122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4">
            <a:off x="7079086" y="2965988"/>
            <a:ext cx="1840188" cy="18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577">
            <a:off x="821598" y="4906055"/>
            <a:ext cx="1353890" cy="180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Korisnik\Desktop\Screenshot_20181115-125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23" y="3519152"/>
            <a:ext cx="128074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Korisnik\Desktop\Screenshot_20181115-1258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23" y="4165556"/>
            <a:ext cx="1300433" cy="23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Korisnik\Desktop\Screenshot_20181115-1257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69" y="4125587"/>
            <a:ext cx="1137290" cy="202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10" y="5235359"/>
            <a:ext cx="1238390" cy="123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91222"/>
            <a:ext cx="1255860" cy="125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19" y="6115059"/>
            <a:ext cx="1221604" cy="68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3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7360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ZZZZZZZZZZZZZZZZZZZ……. ZZZZZZZZZZZZZZZ…</a:t>
            </a:r>
          </a:p>
          <a:p>
            <a:pPr marL="0" indent="0">
              <a:buNone/>
            </a:pPr>
            <a:r>
              <a:rPr lang="hr-HR" dirty="0" smtClean="0"/>
              <a:t>(NE ZUJE MUHE, OVO JE ZVUK HRKANJA I SPAVANJA. JEST DA SMO ZASPALI TEK OKO 02.30, JEST DA SU UČITELJI SJEDILI PRED VRATIMA, ALI BILO JE  ZZZZZZZZZZZZZZZZZZANTASTIČNO!!!)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7170" name="Picture 2" descr="C:\Users\Korisnik\Desktop\Screenshot_20181025-01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41702"/>
            <a:ext cx="2307536" cy="4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41701"/>
            <a:ext cx="2302442" cy="409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05" y="2261124"/>
            <a:ext cx="2293315" cy="407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37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RAZGLEDAVANJE STALNOG POSTAVA U VOJARNI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Jutro je jedva započelo! </a:t>
            </a:r>
          </a:p>
          <a:p>
            <a:pPr marL="0" indent="0">
              <a:buNone/>
            </a:pPr>
            <a:r>
              <a:rPr lang="hr-HR" dirty="0" smtClean="0"/>
              <a:t>Mrtvi umorni, okupili smo se na doručku, a zatim pod stručnim vodstvom brigadira Petra </a:t>
            </a:r>
            <a:r>
              <a:rPr lang="hr-HR" dirty="0" err="1" smtClean="0"/>
              <a:t>Čavara</a:t>
            </a:r>
            <a:r>
              <a:rPr lang="hr-HR" dirty="0" smtClean="0"/>
              <a:t> započeli razgledavanje kompleksa  vojarne. </a:t>
            </a:r>
          </a:p>
          <a:p>
            <a:pPr marL="0" indent="0">
              <a:buNone/>
            </a:pPr>
            <a:r>
              <a:rPr lang="hr-HR" dirty="0" smtClean="0"/>
              <a:t>Dijelovi vojarne konzervirani su, još iz vremena Domovinskog rata pa su zadržali tragove ranjavanja i originalne predmete osobne upotrebe koji živo govore o stradanjima iz tog doba.</a:t>
            </a:r>
          </a:p>
          <a:p>
            <a:pPr marL="0" indent="0">
              <a:buNone/>
            </a:pPr>
            <a:r>
              <a:rPr lang="hr-HR" dirty="0" smtClean="0"/>
              <a:t>Vidjeli smo tenkove, minobacače, mine, osobno naoružanje, bombe, zastave, uniforme i foto-materijal  nastao tijekom bitke za Vukovar.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609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Najpotresniji dio obilaska predstavljao je ulazak u podzemni logor, u kojem su Srbi, nakon pada vojarne držali zarobljene stanovnike Vukovara. 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94864"/>
            <a:ext cx="2375220" cy="422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2126" y="3220113"/>
            <a:ext cx="4229711" cy="237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13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3744888" cy="243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04" y="3789040"/>
            <a:ext cx="3754484" cy="28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46083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41" y="1034650"/>
            <a:ext cx="3219339" cy="214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06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 OPĆA ŽUPANIJSKA BOLNICA VUKOVAR I BOLNICA      HRVATSKIH VETERANA</a:t>
            </a:r>
          </a:p>
          <a:p>
            <a:pPr marL="0" indent="0">
              <a:buNone/>
            </a:pPr>
            <a:r>
              <a:rPr lang="hr-HR" dirty="0" smtClean="0"/>
              <a:t>Jedan od najemotivnijih trenutaka bio je ulazak u bolnicu. Dočekala nas je liječnica koja je i sama prošla  pakao Domovinskog rata u toj ustanovi. </a:t>
            </a:r>
          </a:p>
          <a:p>
            <a:pPr marL="0" indent="0">
              <a:buNone/>
            </a:pPr>
            <a:r>
              <a:rPr lang="hr-HR" dirty="0" smtClean="0"/>
              <a:t>Gledali smo dokumentarne snimke koje su nas potresle do srži.</a:t>
            </a:r>
          </a:p>
          <a:p>
            <a:pPr marL="0" indent="0">
              <a:buNone/>
            </a:pPr>
            <a:r>
              <a:rPr lang="hr-HR" dirty="0" smtClean="0"/>
              <a:t>Uputili smo se u podzemni dio koji je također konzerviran i prikazuje stvarno stanje i neljudske uvjete u kojima je bolnica radila i zbrinjavala i najteže ranjenike, porađala rodilje i obavljala usluge, bez obzira na nacionalnost i pripadnost.</a:t>
            </a:r>
          </a:p>
          <a:p>
            <a:pPr marL="0" indent="0">
              <a:buNone/>
            </a:pPr>
            <a:r>
              <a:rPr lang="hr-HR" dirty="0" smtClean="0"/>
              <a:t>Ima li smisla spominjati, da je nekima od nas fizički pozlilo, kada smo vidjeli te strahote? OK, sad i to znate. 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167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orisnik\Desktop\IMG-20181108-WA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1" y="3717032"/>
            <a:ext cx="3563549" cy="267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orisnik\Desktop\IMG-20181108-WA0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02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19328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MEMORIJALNO GROBLJE ŽRTAVA DOMOVINSKOG RATA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Što reći? To morate vidjeti i doživjeti…</a:t>
            </a:r>
          </a:p>
          <a:p>
            <a:pPr marL="0" indent="0">
              <a:buNone/>
            </a:pPr>
            <a:r>
              <a:rPr lang="hr-HR" dirty="0" smtClean="0"/>
              <a:t>Dolina suza, posuta bijelim križevima.</a:t>
            </a:r>
          </a:p>
          <a:p>
            <a:pPr marL="0" indent="0">
              <a:buNone/>
            </a:pPr>
            <a:r>
              <a:rPr lang="hr-HR" dirty="0" smtClean="0"/>
              <a:t>Svi poginuli branitelji imaju unificirane nadgrobne spomenike, čime se naglašava ravnopravnost žrtava.</a:t>
            </a:r>
          </a:p>
          <a:p>
            <a:pPr marL="0" indent="0">
              <a:buNone/>
            </a:pPr>
            <a:r>
              <a:rPr lang="hr-HR" dirty="0" smtClean="0"/>
              <a:t>Ravnateljica memorijalnog groblja održala nam je kratko predavanje, nakon čega smo zapalili svijeće na oltaru .</a:t>
            </a:r>
          </a:p>
          <a:p>
            <a:pPr marL="0" indent="0">
              <a:buNone/>
            </a:pPr>
            <a:r>
              <a:rPr lang="hr-HR" dirty="0" smtClean="0"/>
              <a:t>Evo nas, na tom tužnom mjestu…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6642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 smtClean="0"/>
              <a:t>Zdravo svima!</a:t>
            </a:r>
          </a:p>
          <a:p>
            <a:pPr marL="0" indent="0">
              <a:buNone/>
            </a:pPr>
            <a:r>
              <a:rPr lang="hr-HR" dirty="0" smtClean="0"/>
              <a:t>Ova prezentacija predstavljat će za vas mali dio uvida u najhrabriji i najveći grad na svijetu. Ne, nije New York, već Vukovar. Jer, o Vukovaru smo do sad samo slušali. I nismo baš puno toga shvatili. 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Ali sad… Sad, nakon što smo tamo i BILI, </a:t>
            </a:r>
            <a:r>
              <a:rPr lang="hr-HR" dirty="0" err="1" smtClean="0"/>
              <a:t>eeee..</a:t>
            </a:r>
            <a:r>
              <a:rPr lang="hr-HR" dirty="0" smtClean="0"/>
              <a:t>. To je već sasvim nešto drugo. </a:t>
            </a:r>
          </a:p>
          <a:p>
            <a:pPr marL="0" indent="0">
              <a:buNone/>
            </a:pPr>
            <a:r>
              <a:rPr lang="hr-HR" dirty="0" smtClean="0"/>
              <a:t>To je jedna posebna priča i zato smo odlučili posuditi vam naše oči. </a:t>
            </a:r>
          </a:p>
          <a:p>
            <a:pPr marL="0" indent="0">
              <a:buNone/>
            </a:pPr>
            <a:r>
              <a:rPr lang="hr-HR" dirty="0" smtClean="0"/>
              <a:t>Krenite na naše putovanje , otkrit će te srce i dušu Vukovara, onako kako smo je i mi otkrili!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UMJESTO UVODA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5"/>
            <a:ext cx="8280920" cy="650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01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4506"/>
            <a:ext cx="4123414" cy="309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84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312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 smtClean="0"/>
              <a:t>TRPINJSKA CESTA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Legendarna cesta, jedan od simbola obrane Vukovara, trn u oku srpskim agresorima.</a:t>
            </a:r>
          </a:p>
          <a:p>
            <a:pPr marL="0" indent="0">
              <a:buNone/>
            </a:pPr>
            <a:r>
              <a:rPr lang="vi-VN" dirty="0"/>
              <a:t>Spomen dom hrvatskih branitelja izgrađen na mjestu nekadašnje pošte u kojoj je 1991. godine bilo zapovjedništvo ovog dijela grada. Zgrada je napravljena u obliku čvrsto stisnute šake, koja simbolizira snagu kojom se branio Vukovar od agresije. U središtu doma je ponor s kupolom uništenog tenka bivše JNA, a okolo su ispisana imena svih poginulih pripadnika 204. vukovarske brigade. Na 12 video ekrana u zidovima mogu se vidjeti ratne fotografije i video snimke ranih događanja te čuti ratna izvješća kao i podatke o svakom poginulom pripadniku brigade.</a:t>
            </a:r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Ispred spomen doma je tenk kao znak sile koju su slomili hrabri branitelji, te bista Blage Zadre koji je neupitni junak Domovinskoga rata, a borio se i vodio branitelje upravo na ovom području Vukovara.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2427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68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732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5226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834496"/>
            <a:ext cx="4176464" cy="233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79" y="548680"/>
            <a:ext cx="5258891" cy="262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4" y="3941068"/>
            <a:ext cx="335447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20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8326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 smtClean="0"/>
              <a:t>BLAGO ZADRO-ŠLJUKA</a:t>
            </a:r>
          </a:p>
          <a:p>
            <a:pPr marL="0" indent="0">
              <a:buNone/>
            </a:pPr>
            <a:r>
              <a:rPr lang="hr-HR" dirty="0" smtClean="0"/>
              <a:t>Još jedna od legendi Vukovara. Na memorijalnom groblju odali smo mu počast. Posmrtno odlikovan činom general-bojnika</a:t>
            </a:r>
          </a:p>
          <a:p>
            <a:pPr marL="0" indent="0">
              <a:buNone/>
            </a:pPr>
            <a:r>
              <a:rPr lang="hr-HR" dirty="0"/>
              <a:t> Iako nije bio vojno školovan, kao zapovjednik 3. bojne legendarne 204. vukovarske brigade pokazao se izvrsnim organizatorom obrane Borovog Naselja. Pod njegovim vodstvom na Trpinjskoj cesti, koja je zbog toga i prozvana </a:t>
            </a:r>
            <a:r>
              <a:rPr lang="hr-HR" i="1" dirty="0"/>
              <a:t>"Groblje tenkova", </a:t>
            </a:r>
            <a:r>
              <a:rPr lang="hr-HR" dirty="0"/>
              <a:t>zaustavljena je oklopna sila JNA i uništeno na desetke srpskih tenkova i oklopnih transportera. Bio je hrabar i odlučan, zapovjednik koji je u borbu kretao </a:t>
            </a:r>
            <a:r>
              <a:rPr lang="hr-HR" dirty="0" err="1" smtClean="0"/>
              <a:t>prvi.Poginuo</a:t>
            </a:r>
            <a:r>
              <a:rPr lang="hr-HR" dirty="0" smtClean="0"/>
              <a:t> </a:t>
            </a:r>
            <a:r>
              <a:rPr lang="hr-HR" dirty="0"/>
              <a:t>je 16. listopada 1991. godine blizu Trpinjske ceste, u </a:t>
            </a:r>
            <a:r>
              <a:rPr lang="hr-HR" dirty="0" err="1"/>
              <a:t>Kupskoj</a:t>
            </a:r>
            <a:r>
              <a:rPr lang="hr-HR" dirty="0"/>
              <a:t> ulici nedaleko od željezničke pruge, pokošen rafalom iz </a:t>
            </a:r>
            <a:r>
              <a:rPr lang="hr-HR" dirty="0" err="1"/>
              <a:t>puškostrojnice</a:t>
            </a:r>
            <a:r>
              <a:rPr lang="hr-HR" dirty="0"/>
              <a:t> dok je junački vodio svoje suborce u </a:t>
            </a:r>
            <a:r>
              <a:rPr lang="hr-HR" dirty="0" smtClean="0"/>
              <a:t>akciju.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Tijelo Blage Zadre suborci su izvukli tek poslije žestoke paljbe po srpskim položajima. Potom su ga stavili na nosila i odmah odnijeli u štab. Nakon toga </a:t>
            </a:r>
            <a:r>
              <a:rPr lang="hr-HR" dirty="0" err="1"/>
              <a:t>Zadrino</a:t>
            </a:r>
            <a:r>
              <a:rPr lang="hr-HR" dirty="0"/>
              <a:t> je tijelo prebačeno u vukovarsku bolnicu gdje je dr. Juraj Njavro utvrdio smrt. Bio je pokopan u lijesu označenom brojem koji je znalo samo četvero suboraca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5226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0850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7360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5904656" cy="440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elica dolje 4"/>
          <p:cNvSpPr/>
          <p:nvPr/>
        </p:nvSpPr>
        <p:spPr>
          <a:xfrm rot="2210042">
            <a:off x="5050361" y="1465045"/>
            <a:ext cx="170057" cy="7084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9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193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vi-VN" dirty="0"/>
              <a:t>OVČARA</a:t>
            </a:r>
          </a:p>
          <a:p>
            <a:pPr marL="0" indent="0">
              <a:buNone/>
            </a:pPr>
            <a:r>
              <a:rPr lang="vi-VN" dirty="0"/>
              <a:t>Masovna grobnica Ovčara, sveto </a:t>
            </a:r>
            <a:r>
              <a:rPr lang="vi-VN" dirty="0" smtClean="0"/>
              <a:t>mjesto</a:t>
            </a:r>
            <a:r>
              <a:rPr lang="hr-HR" dirty="0" smtClean="0"/>
              <a:t>, </a:t>
            </a:r>
            <a:r>
              <a:rPr lang="vi-VN" dirty="0" smtClean="0"/>
              <a:t>poznato </a:t>
            </a:r>
            <a:r>
              <a:rPr lang="vi-VN" dirty="0"/>
              <a:t>u cijeloj Hrvatskoj i šire. Mjesto gdje su ubijeni ranjenici i medicinsko osoblje iz vukovarske bolnice. </a:t>
            </a:r>
            <a:endParaRPr lang="hr-HR" dirty="0" smtClean="0"/>
          </a:p>
          <a:p>
            <a:pPr marL="0" indent="0">
              <a:buNone/>
            </a:pPr>
            <a:r>
              <a:rPr lang="vi-VN" dirty="0" smtClean="0"/>
              <a:t>Odatle </a:t>
            </a:r>
            <a:r>
              <a:rPr lang="vi-VN" dirty="0"/>
              <a:t>se preseliše među zvijezde.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vi-VN" dirty="0" smtClean="0"/>
              <a:t>Ovčara</a:t>
            </a:r>
            <a:r>
              <a:rPr lang="vi-VN" dirty="0"/>
              <a:t>, odnosno pokolj u Vukovaru, bio je ratni zločin koji su počinili pripadnici JNA i srpskih paravojnih </a:t>
            </a:r>
            <a:r>
              <a:rPr lang="vi-VN" dirty="0" smtClean="0"/>
              <a:t>postrojbi </a:t>
            </a:r>
            <a:r>
              <a:rPr lang="vi-VN" dirty="0"/>
              <a:t>tijekom srpske okupacije Vukovara kada je ubijeno između </a:t>
            </a:r>
            <a:r>
              <a:rPr lang="vi-VN" dirty="0" smtClean="0"/>
              <a:t>255</a:t>
            </a:r>
            <a:r>
              <a:rPr lang="hr-HR" dirty="0" smtClean="0"/>
              <a:t> </a:t>
            </a:r>
            <a:r>
              <a:rPr lang="vi-VN" dirty="0" smtClean="0"/>
              <a:t>i </a:t>
            </a:r>
            <a:r>
              <a:rPr lang="vi-VN" dirty="0"/>
              <a:t>264 civila i vojnika</a:t>
            </a:r>
            <a:r>
              <a:rPr lang="vi-VN" dirty="0" smtClean="0"/>
              <a:t>, </a:t>
            </a:r>
            <a:r>
              <a:rPr lang="vi-VN" dirty="0"/>
              <a:t>većinom Hrvata, koji su, dok su još uglavnom tada bili pacijenti, deportirani iz vukovarske bolnice, odvezeni u logor te potom smaknuti u </a:t>
            </a:r>
            <a:r>
              <a:rPr lang="vi-VN" dirty="0" smtClean="0"/>
              <a:t>divljini.To </a:t>
            </a:r>
            <a:r>
              <a:rPr lang="vi-VN" dirty="0"/>
              <a:t>je najveći pojedinačni pokolj Domovinskog rata. Imena ubijenih uključuju jednu ženu, jednog 77-godišnjeg muškarca te jednog 16-godišnjeg dječaka. 23 žrtve bile su starije od 49 godina</a:t>
            </a:r>
            <a:r>
              <a:rPr lang="vi-VN" dirty="0" smtClean="0"/>
              <a:t>.</a:t>
            </a:r>
            <a:endParaRPr lang="hr-HR" dirty="0" smtClean="0"/>
          </a:p>
          <a:p>
            <a:pPr marL="0" indent="0">
              <a:buNone/>
            </a:pPr>
            <a:r>
              <a:rPr lang="vi-VN" dirty="0" smtClean="0"/>
              <a:t> </a:t>
            </a:r>
            <a:r>
              <a:rPr lang="vi-VN" dirty="0"/>
              <a:t>Među žrtvama su i francuski ratni dragovoljac Jean-Michel Nicolier i novinar Siniša Glavašević</a:t>
            </a:r>
            <a:r>
              <a:rPr lang="vi-VN" dirty="0" smtClean="0"/>
              <a:t>.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 smtClean="0"/>
              <a:t>Naš voditelj, Kristijan Drobina rekao nam je da su oni prvi bačeni u jamu.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5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7360"/>
          </a:xfrm>
        </p:spPr>
        <p:txBody>
          <a:bodyPr/>
          <a:lstStyle/>
          <a:p>
            <a:pPr marL="0" indent="0">
              <a:buNone/>
            </a:pPr>
            <a:r>
              <a:rPr lang="vi-VN" dirty="0"/>
              <a:t>SPOMEN DOM </a:t>
            </a:r>
            <a:r>
              <a:rPr lang="vi-VN" dirty="0" smtClean="0"/>
              <a:t>OVČARA</a:t>
            </a:r>
            <a:endParaRPr lang="hr-HR" dirty="0" smtClean="0"/>
          </a:p>
          <a:p>
            <a:pPr marL="0" indent="0">
              <a:buNone/>
            </a:pPr>
            <a:r>
              <a:rPr lang="vi-VN" dirty="0" smtClean="0"/>
              <a:t> </a:t>
            </a:r>
            <a:endParaRPr lang="vi-VN" dirty="0"/>
          </a:p>
          <a:p>
            <a:pPr marL="0" indent="0">
              <a:buNone/>
            </a:pPr>
            <a:r>
              <a:rPr lang="hr-HR" dirty="0" smtClean="0"/>
              <a:t>O</a:t>
            </a:r>
            <a:r>
              <a:rPr lang="vi-VN" dirty="0" smtClean="0"/>
              <a:t>tvoren </a:t>
            </a:r>
            <a:r>
              <a:rPr lang="vi-VN" dirty="0"/>
              <a:t>je 20. studenoga 2006. godine u hangaru gdje su prije 21 godine, oni koji su ovdje ubijeni, proveli svoje posljednje sate života i ostavili svoje nedosanjane snove. Dok nas sa zida promatraju iskrene, začuđene, nedužne oči, ne može se ne pomisliti kako su se osjećali toga hladnog dana kasne jeseni 1991. godine i jesu li znali da se sa tog puta neće vratiti. Kome su uputili zadnju misao, čije im je ime zamrlo na usnama? To će zauvijek ostati nepoznanica i tema za nagađanje. Hvala im za hrabrost, za njihove živote, hvala im za Vukovar i Hrvatsku.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479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39859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Korisnik\Desktop\IMG_20181025_122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7" y="2888940"/>
            <a:ext cx="4488499" cy="3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2483768" cy="165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79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smtClean="0"/>
              <a:t>FRANJEVAČKI SAMOSTAN I CRKVA SV. FILIPA I JAKOVA</a:t>
            </a:r>
          </a:p>
          <a:p>
            <a:pPr marL="0" indent="0">
              <a:buNone/>
            </a:pPr>
            <a:r>
              <a:rPr lang="hr-HR" dirty="0" smtClean="0"/>
              <a:t>T</a:t>
            </a:r>
            <a:r>
              <a:rPr lang="vi-VN" dirty="0" smtClean="0"/>
              <a:t>reća </a:t>
            </a:r>
            <a:r>
              <a:rPr lang="vi-VN" dirty="0"/>
              <a:t>je najdulja crkva u Hrvatskoj, nakon zagrebačke i đakovačke katedrale</a:t>
            </a:r>
            <a:r>
              <a:rPr lang="vi-VN" dirty="0" smtClean="0"/>
              <a:t>.</a:t>
            </a:r>
            <a:endParaRPr lang="hr-HR" dirty="0" smtClean="0"/>
          </a:p>
          <a:p>
            <a:pPr marL="0" indent="0">
              <a:buNone/>
            </a:pPr>
            <a:r>
              <a:rPr lang="vi-VN" dirty="0" smtClean="0"/>
              <a:t> Nakon teškog stradanja u srpskoj agresiji i okupaciji temeljito je obnovljena, iako su neke rane ostavljene kao podsjetnik na ratno stradanje. 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Tijekom srpske opsade Vukovara od kolovoza do studenog 1991. crkva i samostan teško su razoreni u svakodnevnim bjesomučnim bombardiranjima koje su provodile srpske postrojbe i JNA. Nakon pada grada franjevci su dijelili sudbinu preživjelih vukovarskih Hrvata i katolika te su mnogi odvedeni u sabirne logore u Srbiji gdje su mučeni i zlostavljani, a crkva i samostan prepušteni su oskvrnuću, uništenju i pljački</a:t>
            </a:r>
            <a:r>
              <a:rPr lang="hr-HR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Neposredno nakon pada Vukovara četnici su barbarski provalili u kriptu crkve gdje su, u potrazi za zlatom i drugim dragocjenostima, isprevrtali sarkofage s posmrtnim ostacima pokojnika koje su razbacali i tako uništili kriptu.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36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19328"/>
          </a:xfrm>
        </p:spPr>
        <p:txBody>
          <a:bodyPr/>
          <a:lstStyle/>
          <a:p>
            <a:pPr marL="0" indent="0">
              <a:buNone/>
            </a:pPr>
            <a:r>
              <a:rPr lang="vi-VN" dirty="0"/>
              <a:t>Franjevci su bili među prvim povratnicima u reintegrirani (oslobođeni) Vukovar. Obnova razorene crkve i samostana počela je u siječnju 1999. radovima kojima su osigurani osnovni uvjeti za održavanje misnih slavlja</a:t>
            </a:r>
            <a:r>
              <a:rPr lang="vi-VN" dirty="0" smtClean="0"/>
              <a:t>.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5226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61101"/>
            <a:ext cx="3240360" cy="21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62" y="2361101"/>
            <a:ext cx="3132730" cy="205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61" y="4496342"/>
            <a:ext cx="2889671" cy="216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03967"/>
            <a:ext cx="2664296" cy="19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63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N</a:t>
            </a:r>
            <a:r>
              <a:rPr lang="hr-HR" dirty="0" smtClean="0"/>
              <a:t>akon </a:t>
            </a:r>
            <a:r>
              <a:rPr lang="hr-HR" dirty="0"/>
              <a:t>tromjesečne opsade i gotovo potpunog uništenja grada, prestao je otpor hrvatskih branitelja u </a:t>
            </a:r>
            <a:r>
              <a:rPr lang="hr-HR" dirty="0" smtClean="0"/>
              <a:t>Vukovaru.</a:t>
            </a:r>
          </a:p>
          <a:p>
            <a:pPr marL="0" indent="0">
              <a:buNone/>
            </a:pPr>
            <a:r>
              <a:rPr lang="hr-HR" dirty="0"/>
              <a:t>N</a:t>
            </a:r>
            <a:r>
              <a:rPr lang="hr-HR" dirty="0" smtClean="0"/>
              <a:t>akon </a:t>
            </a:r>
            <a:r>
              <a:rPr lang="hr-HR" dirty="0"/>
              <a:t>ulaska srpskog okupatora u grad </a:t>
            </a:r>
            <a:r>
              <a:rPr lang="hr-HR" dirty="0" smtClean="0"/>
              <a:t>poginulo je </a:t>
            </a:r>
            <a:r>
              <a:rPr lang="hr-HR" dirty="0"/>
              <a:t>oko 550 branitelja i 1700 </a:t>
            </a:r>
            <a:r>
              <a:rPr lang="hr-HR" dirty="0" smtClean="0"/>
              <a:t>civila.</a:t>
            </a:r>
          </a:p>
          <a:p>
            <a:pPr marL="0" indent="0">
              <a:buNone/>
            </a:pPr>
            <a:r>
              <a:rPr lang="hr-HR" dirty="0" smtClean="0"/>
              <a:t>Oko </a:t>
            </a:r>
            <a:r>
              <a:rPr lang="hr-HR" dirty="0"/>
              <a:t>8000 Vukovaraca bilo je odvedeno u srbijanske </a:t>
            </a:r>
            <a:r>
              <a:rPr lang="hr-HR" dirty="0" smtClean="0"/>
              <a:t>logore , a oko </a:t>
            </a:r>
            <a:r>
              <a:rPr lang="hr-HR" dirty="0"/>
              <a:t>800 </a:t>
            </a:r>
            <a:r>
              <a:rPr lang="hr-HR" dirty="0" smtClean="0"/>
              <a:t>vodi se </a:t>
            </a:r>
            <a:r>
              <a:rPr lang="hr-HR" dirty="0"/>
              <a:t>na popisu </a:t>
            </a:r>
            <a:r>
              <a:rPr lang="hr-HR" dirty="0" smtClean="0"/>
              <a:t>nestalih.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Vukovar-18.11.1991.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21088"/>
            <a:ext cx="576064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6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7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 smtClean="0"/>
              <a:t>ŠKOLA MIRA</a:t>
            </a:r>
          </a:p>
          <a:p>
            <a:pPr marL="0" indent="0">
              <a:buNone/>
            </a:pPr>
            <a:r>
              <a:rPr lang="hr-HR" dirty="0" smtClean="0"/>
              <a:t>Jedno od najvedrijih iskustava!</a:t>
            </a:r>
          </a:p>
          <a:p>
            <a:pPr marL="0" indent="0">
              <a:buNone/>
            </a:pPr>
            <a:r>
              <a:rPr lang="hr-HR" dirty="0" smtClean="0"/>
              <a:t>Dakle, nakon svih strahota, nakon toliko oružja, dokumenata o ratu i stradanjima, isti brigadir, koji nas je vodio u obilazak vojarne, Petar </a:t>
            </a:r>
            <a:r>
              <a:rPr lang="hr-HR" dirty="0" err="1" smtClean="0"/>
              <a:t>Čavar</a:t>
            </a:r>
            <a:r>
              <a:rPr lang="hr-HR" dirty="0" smtClean="0"/>
              <a:t>, vodio je „Školu mira”, projekt namijenjen svima nama koji smo prošli „vukovarsku  </a:t>
            </a:r>
            <a:r>
              <a:rPr lang="hr-HR" dirty="0"/>
              <a:t>š</a:t>
            </a:r>
            <a:r>
              <a:rPr lang="hr-HR" dirty="0" smtClean="0"/>
              <a:t>kolu rata”.</a:t>
            </a:r>
          </a:p>
          <a:p>
            <a:pPr marL="0" indent="0">
              <a:buNone/>
            </a:pPr>
            <a:r>
              <a:rPr lang="hr-HR" dirty="0" smtClean="0"/>
              <a:t>Nakon predavanja održan je kviz znanja, na kojem je sudjelovalo osam škola. Iz svake škole delegirana su po dva predstavnika. </a:t>
            </a:r>
          </a:p>
          <a:p>
            <a:pPr marL="0" indent="0">
              <a:buNone/>
            </a:pPr>
            <a:r>
              <a:rPr lang="hr-HR" dirty="0" smtClean="0"/>
              <a:t>Natjecanje je bilo izvrsno, navijači vatreni i glasni, a naše predstavnice Lara </a:t>
            </a:r>
            <a:r>
              <a:rPr lang="hr-HR" dirty="0" err="1" smtClean="0"/>
              <a:t>Crljen</a:t>
            </a:r>
            <a:r>
              <a:rPr lang="hr-HR" dirty="0" smtClean="0"/>
              <a:t> (8.a) i Veselka </a:t>
            </a:r>
            <a:r>
              <a:rPr lang="hr-HR" dirty="0" err="1" smtClean="0"/>
              <a:t>Venesa</a:t>
            </a:r>
            <a:r>
              <a:rPr lang="hr-HR" dirty="0" smtClean="0"/>
              <a:t> Grgić (8.b) osvjetlale su obraz, časno osvojivši srebrnu medalju u paklenoj završnici!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2427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820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4696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Evo slike za uspomenu, a Priznanje o osvojenom 2. mjestu pogledajte u uredu našeg ravnatelja. U stvari… ne morate  ići do ravnatelja, bili smo mi i fotografirali  Zahvalu, da se zna da ne lažemo!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99453"/>
            <a:ext cx="3096344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92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UMJESTO EPILOGA</a:t>
            </a:r>
          </a:p>
          <a:p>
            <a:pPr marL="0" indent="0">
              <a:buNone/>
            </a:pPr>
            <a:r>
              <a:rPr lang="hr-HR" dirty="0" smtClean="0"/>
              <a:t>Ovo su naše uspomene, naši dojmovi i naše viđenje Vukovara. Na kraju vam možemo reći samo ovo:</a:t>
            </a:r>
          </a:p>
          <a:p>
            <a:pPr marL="0" indent="0">
              <a:buNone/>
            </a:pPr>
            <a:r>
              <a:rPr lang="hr-HR" b="1" i="1" dirty="0" smtClean="0"/>
              <a:t>„Od danas nadalje, mi smo ti koji odlučuju da li će biti novog rata, biramo li mir, da li želimo krv ili biramo ljubav, želimo li živjeti u tami, ili ćemo se hrabro boriti za svjetlo u nama i oko nas</a:t>
            </a:r>
            <a:r>
              <a:rPr lang="hr-HR" b="1" i="1" dirty="0"/>
              <a:t>. ”</a:t>
            </a:r>
          </a:p>
          <a:p>
            <a:pPr marL="0" indent="0">
              <a:buNone/>
            </a:pPr>
            <a:r>
              <a:rPr lang="hr-HR" dirty="0" smtClean="0"/>
              <a:t>Posjet Vukovaru u nama je upalio iskru tog svjetla, a mi je s ponosom predajemo  vama.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i="1" dirty="0" smtClean="0"/>
              <a:t>„Vukovar je zasigurno najiskreniji grad na svijetu, jer se svaka riječ može gotovo isti tren ogledati u srcu.”</a:t>
            </a:r>
          </a:p>
          <a:p>
            <a:pPr marL="0" indent="0">
              <a:buNone/>
            </a:pPr>
            <a:r>
              <a:rPr lang="hr-HR" dirty="0" smtClean="0"/>
              <a:t>                                          (Siniša </a:t>
            </a:r>
            <a:r>
              <a:rPr lang="hr-HR" dirty="0" err="1" smtClean="0"/>
              <a:t>Glavašević</a:t>
            </a:r>
            <a:r>
              <a:rPr lang="hr-HR" dirty="0" smtClean="0"/>
              <a:t> ”Riječ prva”)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737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/>
          <a:lstStyle/>
          <a:p>
            <a:pPr marL="0" indent="0" algn="ctr">
              <a:buNone/>
            </a:pPr>
            <a:r>
              <a:rPr lang="hr-HR" sz="3200" dirty="0" smtClean="0"/>
              <a:t>HVALA NA PAŽNJI, ZAPAMTITE </a:t>
            </a:r>
            <a:r>
              <a:rPr lang="hr-HR" sz="3200" b="1" i="1" dirty="0" smtClean="0"/>
              <a:t>VUKOVAR</a:t>
            </a:r>
            <a:r>
              <a:rPr lang="hr-HR" sz="3200" dirty="0" smtClean="0"/>
              <a:t>!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IZRADILE: Veselka </a:t>
            </a:r>
            <a:r>
              <a:rPr lang="hr-HR" dirty="0" err="1" smtClean="0"/>
              <a:t>Venesa</a:t>
            </a:r>
            <a:r>
              <a:rPr lang="hr-HR" dirty="0" smtClean="0"/>
              <a:t> Grgić,Ivana </a:t>
            </a:r>
            <a:r>
              <a:rPr lang="hr-HR" dirty="0" err="1" smtClean="0"/>
              <a:t>Telišman</a:t>
            </a:r>
            <a:r>
              <a:rPr lang="hr-HR" dirty="0" smtClean="0"/>
              <a:t> i Gabrijela </a:t>
            </a:r>
            <a:r>
              <a:rPr lang="hr-HR" dirty="0" err="1" smtClean="0"/>
              <a:t>Očić</a:t>
            </a:r>
            <a:r>
              <a:rPr lang="hr-HR" dirty="0" smtClean="0"/>
              <a:t> uz mentoricu Martu </a:t>
            </a:r>
            <a:r>
              <a:rPr lang="hr-HR" dirty="0" err="1" smtClean="0"/>
              <a:t>Turkulin</a:t>
            </a:r>
            <a:r>
              <a:rPr lang="hr-HR" dirty="0" smtClean="0"/>
              <a:t> Horvat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07" y="1412776"/>
            <a:ext cx="5583571" cy="371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92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904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dirty="0" smtClean="0"/>
              <a:t>Planirali </a:t>
            </a:r>
            <a:r>
              <a:rPr lang="vi-VN" dirty="0"/>
              <a:t>su Vukovar zauzeti u svega </a:t>
            </a:r>
            <a:r>
              <a:rPr lang="hr-HR" dirty="0" smtClean="0"/>
              <a:t>tri</a:t>
            </a:r>
            <a:r>
              <a:rPr lang="vi-VN" dirty="0" smtClean="0"/>
              <a:t> dana </a:t>
            </a:r>
            <a:r>
              <a:rPr lang="hr-HR" dirty="0" smtClean="0"/>
              <a:t>, ostali su tri mjeseca.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vi-VN" dirty="0" smtClean="0"/>
              <a:t>Međutim</a:t>
            </a:r>
            <a:r>
              <a:rPr lang="vi-VN" dirty="0"/>
              <a:t>, kako im to unatoč velikim žrtvama nije uspjelo, vrh JNA iz Beograda odlučio je formirati posebnu operativnu grupu kojoj je cilj bio osvajanje </a:t>
            </a:r>
            <a:r>
              <a:rPr lang="vi-VN" dirty="0" smtClean="0"/>
              <a:t>Vukovara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r>
              <a:rPr lang="hr-HR" dirty="0" smtClean="0"/>
              <a:t>Grad </a:t>
            </a:r>
            <a:r>
              <a:rPr lang="hr-HR" dirty="0"/>
              <a:t>se zasipa s tisućama granata, u napadima sudjeluju i zrakoplovi bivše </a:t>
            </a:r>
            <a:r>
              <a:rPr lang="hr-HR" dirty="0" smtClean="0"/>
              <a:t>JNA.</a:t>
            </a:r>
          </a:p>
          <a:p>
            <a:pPr marL="0" indent="0">
              <a:buNone/>
            </a:pPr>
            <a:r>
              <a:rPr lang="hr-HR" dirty="0" smtClean="0"/>
              <a:t>Vukovar se slama 18.studenoga 1991.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19256" cy="46828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84" y="1484783"/>
            <a:ext cx="4824536" cy="248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4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323528" y="1052736"/>
            <a:ext cx="8363272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MOST JEAN-MICHAEL  NICOLIER</a:t>
            </a:r>
          </a:p>
          <a:p>
            <a:pPr marL="0" indent="0">
              <a:buNone/>
            </a:pPr>
            <a:r>
              <a:rPr lang="hr-HR" i="1" dirty="0"/>
              <a:t> "Želim pomoći tim ljudima, oni me trebaju. Ja moram ići, ali vratit ću se. Ti znaš da sam ja divlja trava koja nikada ne nestaje</a:t>
            </a:r>
            <a:r>
              <a:rPr lang="hr-HR" i="1" dirty="0" smtClean="0"/>
              <a:t>.„</a:t>
            </a:r>
          </a:p>
          <a:p>
            <a:pPr marL="0" indent="0">
              <a:buNone/>
            </a:pPr>
            <a:r>
              <a:rPr lang="hr-HR" i="1" dirty="0" smtClean="0"/>
              <a:t>(iz pisma majci)</a:t>
            </a:r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r>
              <a:rPr lang="hr-HR" dirty="0" smtClean="0"/>
              <a:t>Francuz </a:t>
            </a:r>
            <a:r>
              <a:rPr lang="hr-HR" dirty="0"/>
              <a:t>po nacionalnosti, krajem kolovoza 1991. godine pristupio je redovima Hrvatskih obrambenih snaga (HOS) u </a:t>
            </a:r>
            <a:r>
              <a:rPr lang="hr-HR" dirty="0" err="1"/>
              <a:t>Mejaškom</a:t>
            </a:r>
            <a:r>
              <a:rPr lang="hr-HR" dirty="0"/>
              <a:t> Selu, općina </a:t>
            </a:r>
            <a:r>
              <a:rPr lang="hr-HR" dirty="0" err="1"/>
              <a:t>Barilović</a:t>
            </a:r>
            <a:r>
              <a:rPr lang="hr-HR" dirty="0"/>
              <a:t> kod Duge Rese.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S </a:t>
            </a:r>
            <a:r>
              <a:rPr lang="hr-HR" dirty="0"/>
              <a:t>njima je kasnije, potaknut televizijskim snimkama i nepravdom prema hrvatskim braniteljima, dragovoljno otišao braniti </a:t>
            </a:r>
            <a:r>
              <a:rPr lang="hr-HR" dirty="0" smtClean="0"/>
              <a:t>Vukovar.</a:t>
            </a:r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152400"/>
            <a:ext cx="8363272" cy="684312"/>
          </a:xfrm>
        </p:spPr>
        <p:txBody>
          <a:bodyPr>
            <a:normAutofit fontScale="90000"/>
          </a:bodyPr>
          <a:lstStyle/>
          <a:p>
            <a:pPr algn="r"/>
            <a:r>
              <a:rPr lang="hr-HR" dirty="0" smtClean="0"/>
              <a:t>PUT PO VUKOVARU…</a:t>
            </a:r>
            <a:endParaRPr lang="hr-H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464496" cy="595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90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58681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dirty="0"/>
              <a:t>Bio je mlad i neiskusan ratnik, ali se pokazao vrlo dobrim i hrabrim bojovnikom koji nije odstupao u borbi, te je do kraja ostao u </a:t>
            </a:r>
            <a:r>
              <a:rPr lang="hr-HR" dirty="0" smtClean="0"/>
              <a:t>Vukovaru.</a:t>
            </a:r>
          </a:p>
          <a:p>
            <a:pPr marL="0" indent="0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dirty="0" smtClean="0"/>
              <a:t>                                                                     Jedan od najljepših            vukovarskih mostova</a:t>
            </a:r>
          </a:p>
          <a:p>
            <a:pPr marL="0" indent="0" algn="r">
              <a:buNone/>
            </a:pPr>
            <a:r>
              <a:rPr lang="hr-HR" dirty="0" smtClean="0"/>
              <a:t>  nosi njegovo ime.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                                                                 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vi-VN" sz="2400" i="1" dirty="0"/>
              <a:t>"Izgubio sam previše prijatelja, vidio sam previše ljudi kako plaču, previše patnji. Više su mi puta predložili da izađem iz Vukovara i vratim se u Francusku, ali ja sam ostao. Izgubili smo. Znao sam da će biti teško, ali nisam mislio da će biti tako strašno, osobito za civile. Ja sam kao dragovoljac došao u Vukovar. To je moj izbor, i u dobru i u zlu</a:t>
            </a:r>
            <a:r>
              <a:rPr lang="vi-VN" sz="2400" i="1" dirty="0" smtClean="0"/>
              <a:t>.</a:t>
            </a:r>
            <a:r>
              <a:rPr lang="hr-HR" sz="2200" i="1" dirty="0" smtClean="0"/>
              <a:t>”</a:t>
            </a:r>
            <a:endParaRPr lang="hr-HR" sz="2200" i="1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4737098" cy="26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6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KRIŽ NA UŠĆU VUKE U DUNAV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Križ </a:t>
            </a:r>
            <a:r>
              <a:rPr lang="hr-HR" dirty="0"/>
              <a:t>je podignut u čast svim poginulim braniteljima za slobodu Hrvatske u listopadu 1998. godine na ušću rijeke Vuke u Dunav. </a:t>
            </a:r>
            <a:endParaRPr lang="hr-HR" dirty="0" smtClean="0"/>
          </a:p>
          <a:p>
            <a:pPr marL="0" indent="0">
              <a:buNone/>
            </a:pPr>
            <a:r>
              <a:rPr lang="vi-VN" dirty="0" smtClean="0"/>
              <a:t>Spomenik </a:t>
            </a:r>
            <a:r>
              <a:rPr lang="vi-VN" dirty="0"/>
              <a:t>je visok 9,5 metara i težak 40 tona. Izrađen je od dvije vrste kamena, bijelog bračkog kamena (križ) i pazinskog kamena (postolje), a na njemu su glagoljicom uklesani stihovi Frana Krste Frankopana: </a:t>
            </a:r>
            <a:r>
              <a:rPr lang="vi-VN" i="1" dirty="0"/>
              <a:t>„Navik on živi ki zgine pošteno“</a:t>
            </a:r>
            <a:endParaRPr lang="hr-HR" i="1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25144"/>
            <a:ext cx="3312368" cy="18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3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Dolazak do križa…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21" y="404664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28990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49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7360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U sklopu terenske nastave, prvoga dana odslušali smo predavanja. </a:t>
            </a:r>
          </a:p>
          <a:p>
            <a:pPr marL="0" indent="0">
              <a:buNone/>
            </a:pPr>
            <a:r>
              <a:rPr lang="hr-HR" dirty="0" smtClean="0"/>
              <a:t>Imali smo čast i privilegiju, da su naši predavači bili sudionici bitke za Vukovar. </a:t>
            </a:r>
          </a:p>
          <a:p>
            <a:pPr marL="0" indent="0">
              <a:buNone/>
            </a:pPr>
            <a:r>
              <a:rPr lang="hr-HR" dirty="0" smtClean="0"/>
              <a:t>Predavanje pod nazivom „Domovinski rat” održao nam je brigadir Petar </a:t>
            </a:r>
            <a:r>
              <a:rPr lang="hr-HR" dirty="0" err="1" smtClean="0"/>
              <a:t>Čavar</a:t>
            </a:r>
            <a:r>
              <a:rPr lang="hr-HR" dirty="0" smtClean="0"/>
              <a:t>, a predavanje pod nazivom „Bitka za Vukovar” general bojnik Marin Ivanković.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SORRY ŠKVADRO, NEMAMO SLIKE ! </a:t>
            </a:r>
            <a:r>
              <a:rPr lang="hr-HR" dirty="0" smtClean="0">
                <a:sym typeface="Wingdings" pitchFamily="2" charset="2"/>
              </a:rPr>
              <a:t>  (bila je zabrana upotrebe moba)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457200" y="106681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9464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551</TotalTime>
  <Words>2159</Words>
  <Application>Microsoft Office PowerPoint</Application>
  <PresentationFormat>Prikaz na zaslonu (4:3)</PresentationFormat>
  <Paragraphs>137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34" baseType="lpstr">
      <vt:lpstr>Papir</vt:lpstr>
      <vt:lpstr>VUKOVAR   ZA   NAS                                 listopad 2018.</vt:lpstr>
      <vt:lpstr>UMJESTO UVODA</vt:lpstr>
      <vt:lpstr>Vukovar-18.11.1991.</vt:lpstr>
      <vt:lpstr>PowerPointova prezentacija</vt:lpstr>
      <vt:lpstr>PUT PO VUKOVARU…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VUKOVAR 2018.</dc:title>
  <dc:creator>Ucenik</dc:creator>
  <cp:lastModifiedBy>Ucenik</cp:lastModifiedBy>
  <cp:revision>48</cp:revision>
  <dcterms:created xsi:type="dcterms:W3CDTF">2018-11-14T12:47:15Z</dcterms:created>
  <dcterms:modified xsi:type="dcterms:W3CDTF">2018-11-16T08:59:23Z</dcterms:modified>
</cp:coreProperties>
</file>