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0" r:id="rId4"/>
    <p:sldId id="271" r:id="rId5"/>
    <p:sldId id="273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225C2FB-7719-4CD3-ADE0-C0AEF5D9D41E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EFADDA6-9810-4EEA-B3F8-49FA9B8619C5}" type="slidenum">
              <a:rPr lang="hr-HR" smtClean="0"/>
              <a:t>‹#›</a:t>
            </a:fld>
            <a:endParaRPr lang="hr-H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C2FB-7719-4CD3-ADE0-C0AEF5D9D41E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DDA6-9810-4EEA-B3F8-49FA9B8619C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C2FB-7719-4CD3-ADE0-C0AEF5D9D41E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DDA6-9810-4EEA-B3F8-49FA9B8619C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C2FB-7719-4CD3-ADE0-C0AEF5D9D41E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DDA6-9810-4EEA-B3F8-49FA9B8619C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C2FB-7719-4CD3-ADE0-C0AEF5D9D41E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DDA6-9810-4EEA-B3F8-49FA9B8619C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C2FB-7719-4CD3-ADE0-C0AEF5D9D41E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DDA6-9810-4EEA-B3F8-49FA9B8619C5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C2FB-7719-4CD3-ADE0-C0AEF5D9D41E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DDA6-9810-4EEA-B3F8-49FA9B8619C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C2FB-7719-4CD3-ADE0-C0AEF5D9D41E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DDA6-9810-4EEA-B3F8-49FA9B8619C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C2FB-7719-4CD3-ADE0-C0AEF5D9D41E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DDA6-9810-4EEA-B3F8-49FA9B8619C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C2FB-7719-4CD3-ADE0-C0AEF5D9D41E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DDA6-9810-4EEA-B3F8-49FA9B8619C5}" type="slidenum">
              <a:rPr lang="hr-HR" smtClean="0"/>
              <a:t>‹#›</a:t>
            </a:fld>
            <a:endParaRPr lang="hr-H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C2FB-7719-4CD3-ADE0-C0AEF5D9D41E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DDA6-9810-4EEA-B3F8-49FA9B8619C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225C2FB-7719-4CD3-ADE0-C0AEF5D9D41E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EFADDA6-9810-4EEA-B3F8-49FA9B8619C5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cavlek69@gmail.co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Izolacijski materijali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Udžbenik stranica 47. i 48.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8649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/>
          </a:bodyPr>
          <a:lstStyle/>
          <a:p>
            <a:pPr algn="ctr"/>
            <a:r>
              <a:rPr lang="hr-HR" sz="3200" dirty="0" err="1" smtClean="0"/>
              <a:t>Termoizolacijski</a:t>
            </a:r>
            <a:r>
              <a:rPr lang="hr-HR" sz="3200" dirty="0" smtClean="0"/>
              <a:t> materijali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15616" y="1700808"/>
            <a:ext cx="6777317" cy="4536504"/>
          </a:xfrm>
        </p:spPr>
        <p:txBody>
          <a:bodyPr>
            <a:normAutofit/>
          </a:bodyPr>
          <a:lstStyle/>
          <a:p>
            <a:r>
              <a:rPr lang="vi-VN" dirty="0"/>
              <a:t>kamena i mineralna </a:t>
            </a:r>
            <a:r>
              <a:rPr lang="vi-VN" dirty="0" smtClean="0"/>
              <a:t>vuna</a:t>
            </a:r>
            <a:endParaRPr lang="hr-HR" dirty="0"/>
          </a:p>
          <a:p>
            <a:endParaRPr lang="vi-VN" dirty="0"/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94"/>
          <a:stretch/>
        </p:blipFill>
        <p:spPr bwMode="auto">
          <a:xfrm>
            <a:off x="2627784" y="2492896"/>
            <a:ext cx="4067943" cy="32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55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/>
          </a:bodyPr>
          <a:lstStyle/>
          <a:p>
            <a:pPr algn="ctr"/>
            <a:r>
              <a:rPr lang="hr-HR" sz="3200" dirty="0" err="1" smtClean="0"/>
              <a:t>Termoizolacijski</a:t>
            </a:r>
            <a:r>
              <a:rPr lang="hr-HR" sz="3200" dirty="0" smtClean="0"/>
              <a:t> materijali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15616" y="1700808"/>
            <a:ext cx="6777317" cy="4536504"/>
          </a:xfrm>
        </p:spPr>
        <p:txBody>
          <a:bodyPr>
            <a:normAutofit/>
          </a:bodyPr>
          <a:lstStyle/>
          <a:p>
            <a:r>
              <a:rPr lang="vi-VN" dirty="0" smtClean="0"/>
              <a:t> stiropor</a:t>
            </a:r>
            <a:endParaRPr lang="hr-HR" dirty="0"/>
          </a:p>
          <a:p>
            <a:endParaRPr lang="vi-VN" dirty="0"/>
          </a:p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0"/>
          <a:stretch/>
        </p:blipFill>
        <p:spPr bwMode="auto">
          <a:xfrm>
            <a:off x="1835696" y="2276872"/>
            <a:ext cx="5544616" cy="359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64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3624" y="764704"/>
            <a:ext cx="7024744" cy="817160"/>
          </a:xfrm>
        </p:spPr>
        <p:txBody>
          <a:bodyPr/>
          <a:lstStyle/>
          <a:p>
            <a:pPr algn="ctr"/>
            <a:r>
              <a:rPr lang="hr-HR" dirty="0" smtClean="0"/>
              <a:t>Zvučna izolacija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1600" y="1772816"/>
            <a:ext cx="6777317" cy="3508977"/>
          </a:xfrm>
        </p:spPr>
        <p:txBody>
          <a:bodyPr/>
          <a:lstStyle/>
          <a:p>
            <a:r>
              <a:rPr lang="hr-HR" dirty="0" smtClean="0"/>
              <a:t>Staklo, pluto (na slici), spužva, mineralna </a:t>
            </a:r>
            <a:r>
              <a:rPr lang="hr-HR" dirty="0"/>
              <a:t>vuna </a:t>
            </a:r>
            <a:endParaRPr lang="hr-HR" dirty="0" smtClean="0"/>
          </a:p>
          <a:p>
            <a:endParaRPr lang="hr-HR" b="1" dirty="0"/>
          </a:p>
          <a:p>
            <a:endParaRPr lang="hr-HR" b="1" dirty="0"/>
          </a:p>
          <a:p>
            <a:endParaRPr lang="hr-HR" b="1" dirty="0"/>
          </a:p>
          <a:p>
            <a:endParaRPr lang="hr-HR" b="1" dirty="0"/>
          </a:p>
          <a:p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21"/>
          <a:stretch/>
        </p:blipFill>
        <p:spPr bwMode="auto">
          <a:xfrm>
            <a:off x="1835696" y="2708920"/>
            <a:ext cx="540060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38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3624" y="764704"/>
            <a:ext cx="7024744" cy="817160"/>
          </a:xfrm>
        </p:spPr>
        <p:txBody>
          <a:bodyPr/>
          <a:lstStyle/>
          <a:p>
            <a:pPr algn="ctr"/>
            <a:r>
              <a:rPr lang="hr-HR" dirty="0" smtClean="0"/>
              <a:t>Zvučna izolacija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1600" y="1772816"/>
            <a:ext cx="7338392" cy="3508977"/>
          </a:xfrm>
        </p:spPr>
        <p:txBody>
          <a:bodyPr/>
          <a:lstStyle/>
          <a:p>
            <a:r>
              <a:rPr lang="hr-HR" dirty="0" smtClean="0"/>
              <a:t>Spužva</a:t>
            </a:r>
          </a:p>
          <a:p>
            <a:endParaRPr lang="hr-HR" b="1" dirty="0"/>
          </a:p>
          <a:p>
            <a:endParaRPr lang="hr-HR" b="1" dirty="0"/>
          </a:p>
          <a:p>
            <a:endParaRPr lang="hr-HR" b="1" dirty="0"/>
          </a:p>
          <a:p>
            <a:endParaRPr lang="hr-HR" b="1" dirty="0"/>
          </a:p>
          <a:p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9"/>
            <a:ext cx="386118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2896"/>
            <a:ext cx="3233936" cy="323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6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pPr algn="ctr"/>
            <a:r>
              <a:rPr lang="hr-HR" dirty="0" smtClean="0"/>
              <a:t>Zvučna izolacija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608" y="1844824"/>
            <a:ext cx="6777317" cy="3508977"/>
          </a:xfrm>
        </p:spPr>
        <p:txBody>
          <a:bodyPr/>
          <a:lstStyle/>
          <a:p>
            <a:r>
              <a:rPr lang="hr-HR" dirty="0" smtClean="0"/>
              <a:t>Mineralna vuna</a:t>
            </a:r>
          </a:p>
          <a:p>
            <a:pPr marL="68580" indent="0">
              <a:buNone/>
            </a:pP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665" y="2420888"/>
            <a:ext cx="5322168" cy="372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48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064896" cy="745152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Energetska učinkovitost građevina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560" y="1556792"/>
            <a:ext cx="7920880" cy="3508977"/>
          </a:xfrm>
        </p:spPr>
        <p:txBody>
          <a:bodyPr/>
          <a:lstStyle/>
          <a:p>
            <a:r>
              <a:rPr lang="hr-HR" dirty="0"/>
              <a:t>Kvalitetna toplinska izolacija </a:t>
            </a:r>
            <a:r>
              <a:rPr lang="hr-HR" dirty="0" smtClean="0"/>
              <a:t>znači </a:t>
            </a:r>
            <a:r>
              <a:rPr lang="hr-HR" dirty="0"/>
              <a:t>veliku uštedu </a:t>
            </a:r>
            <a:r>
              <a:rPr lang="hr-HR" dirty="0" smtClean="0"/>
              <a:t>energije</a:t>
            </a:r>
          </a:p>
          <a:p>
            <a:r>
              <a:rPr lang="vi-VN" dirty="0"/>
              <a:t>Energetski certifikat je dokument kojim se </a:t>
            </a:r>
            <a:r>
              <a:rPr lang="vi-VN" dirty="0" smtClean="0"/>
              <a:t>potvrđuju </a:t>
            </a:r>
            <a:r>
              <a:rPr lang="vi-VN" dirty="0"/>
              <a:t>energetska svojstva zgrade</a:t>
            </a:r>
            <a:r>
              <a:rPr lang="vi-VN" dirty="0" smtClean="0"/>
              <a:t>.</a:t>
            </a:r>
            <a:endParaRPr lang="hr-HR" dirty="0" smtClean="0"/>
          </a:p>
          <a:p>
            <a:pPr marL="68580" indent="0">
              <a:buNone/>
            </a:pPr>
            <a:r>
              <a:rPr lang="vi-VN" dirty="0" smtClean="0"/>
              <a:t> </a:t>
            </a:r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84984"/>
            <a:ext cx="5292080" cy="297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76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Zadatak za Vas!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1844824"/>
            <a:ext cx="7632848" cy="453650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hr-HR" dirty="0" smtClean="0"/>
              <a:t>U bilježnicu treba :</a:t>
            </a:r>
          </a:p>
          <a:p>
            <a:pPr marL="68580" indent="0">
              <a:buNone/>
            </a:pPr>
            <a:endParaRPr lang="hr-HR" dirty="0" smtClean="0"/>
          </a:p>
          <a:p>
            <a:r>
              <a:rPr lang="hr-HR" dirty="0" smtClean="0"/>
              <a:t> napisati naslov</a:t>
            </a:r>
          </a:p>
          <a:p>
            <a:pPr marL="68580" indent="0">
              <a:buNone/>
            </a:pPr>
            <a:endParaRPr lang="hr-HR" dirty="0" smtClean="0"/>
          </a:p>
          <a:p>
            <a:r>
              <a:rPr lang="hr-HR" dirty="0" smtClean="0"/>
              <a:t>napisati vrste izolacija koje postoje</a:t>
            </a:r>
          </a:p>
          <a:p>
            <a:pPr marL="68580" indent="0">
              <a:buNone/>
            </a:pPr>
            <a:endParaRPr lang="hr-HR" dirty="0" smtClean="0"/>
          </a:p>
          <a:p>
            <a:r>
              <a:rPr lang="hr-HR" smtClean="0"/>
              <a:t>napisati </a:t>
            </a:r>
            <a:r>
              <a:rPr lang="hr-HR" dirty="0" smtClean="0"/>
              <a:t>materijale koji se koriste za pojedinu vrstu izolacija</a:t>
            </a:r>
          </a:p>
          <a:p>
            <a:pPr marL="68580" indent="0">
              <a:buNone/>
            </a:pPr>
            <a:endParaRPr lang="hr-HR" dirty="0" smtClean="0"/>
          </a:p>
          <a:p>
            <a:r>
              <a:rPr lang="hr-HR" dirty="0" smtClean="0"/>
              <a:t>Pogledajte sljedeći slajd !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846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6840878" cy="45712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Odgovor potrebno </a:t>
            </a:r>
            <a:r>
              <a:rPr lang="hr-HR" dirty="0" smtClean="0"/>
              <a:t>poslati 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608" y="1628800"/>
            <a:ext cx="6777317" cy="3195717"/>
          </a:xfrm>
        </p:spPr>
        <p:txBody>
          <a:bodyPr/>
          <a:lstStyle/>
          <a:p>
            <a:r>
              <a:rPr lang="hr-HR" dirty="0" smtClean="0"/>
              <a:t>Pokušajte pronaći odgovor na pitanje: </a:t>
            </a:r>
            <a:r>
              <a:rPr lang="hr-HR" dirty="0" smtClean="0">
                <a:solidFill>
                  <a:srgbClr val="FF0000"/>
                </a:solidFill>
              </a:rPr>
              <a:t>Čemu služe rupe na ciglama?</a:t>
            </a:r>
          </a:p>
          <a:p>
            <a:endParaRPr lang="hr-H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r="17434"/>
          <a:stretch/>
        </p:blipFill>
        <p:spPr bwMode="auto">
          <a:xfrm>
            <a:off x="971600" y="2564904"/>
            <a:ext cx="3685309" cy="331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4986567" y="2996952"/>
            <a:ext cx="34563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Odgovor slati kao privatnu poruku na </a:t>
            </a:r>
            <a:r>
              <a:rPr lang="hr-HR" dirty="0" err="1" smtClean="0"/>
              <a:t>yammer</a:t>
            </a:r>
            <a:r>
              <a:rPr lang="hr-HR" dirty="0" smtClean="0"/>
              <a:t> ili na adresu elektroničke pošte </a:t>
            </a:r>
            <a:r>
              <a:rPr lang="hr-HR" dirty="0" smtClean="0">
                <a:hlinkClick r:id="rId3"/>
              </a:rPr>
              <a:t>icavlek69@</a:t>
            </a:r>
            <a:r>
              <a:rPr lang="hr-HR" dirty="0" err="1" smtClean="0">
                <a:hlinkClick r:id="rId3"/>
              </a:rPr>
              <a:t>gmail.com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Rok za izradu: što prije, najbolje odmah!</a:t>
            </a:r>
          </a:p>
          <a:p>
            <a:endParaRPr lang="hr-HR" dirty="0" smtClean="0"/>
          </a:p>
          <a:p>
            <a:r>
              <a:rPr lang="hr-HR" dirty="0" smtClean="0"/>
              <a:t>Uživajte!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5077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1916832"/>
            <a:ext cx="7024744" cy="3600400"/>
          </a:xfrm>
        </p:spPr>
        <p:txBody>
          <a:bodyPr>
            <a:normAutofit/>
          </a:bodyPr>
          <a:lstStyle/>
          <a:p>
            <a:pPr algn="ctr"/>
            <a:r>
              <a:rPr lang="hr-HR" sz="4800" dirty="0" smtClean="0"/>
              <a:t>Hvala na pažnji!</a:t>
            </a:r>
            <a:br>
              <a:rPr lang="hr-HR" sz="4800" dirty="0" smtClean="0"/>
            </a:br>
            <a:r>
              <a:rPr lang="hr-HR" sz="4800" dirty="0"/>
              <a:t/>
            </a:r>
            <a:br>
              <a:rPr lang="hr-HR" sz="4800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1600" dirty="0" smtClean="0"/>
              <a:t>Ivan </a:t>
            </a:r>
            <a:r>
              <a:rPr lang="hr-HR" sz="1600" dirty="0" err="1" smtClean="0"/>
              <a:t>Čavlek</a:t>
            </a:r>
            <a:r>
              <a:rPr lang="hr-HR" sz="1600" dirty="0" smtClean="0"/>
              <a:t>, učitelj tehničke kulture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0699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 početak provjerite odgovore na pitanja iz prošle zadaće.</a:t>
            </a:r>
          </a:p>
          <a:p>
            <a:endParaRPr lang="hr-HR" dirty="0"/>
          </a:p>
          <a:p>
            <a:r>
              <a:rPr lang="hr-HR" dirty="0" smtClean="0"/>
              <a:t>Ako je potrebno nadopunite ili ispravite svoje odgovore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037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Odgovori na pitanja iz zadaće 18. ožujka.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560" y="1988840"/>
            <a:ext cx="7920880" cy="439248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hr-HR" dirty="0"/>
              <a:t>1. Od kojih materijala možemo graditi kuću?</a:t>
            </a:r>
          </a:p>
          <a:p>
            <a:pPr marL="68580" indent="0">
              <a:buNone/>
            </a:pPr>
            <a:r>
              <a:rPr lang="hr-HR" dirty="0"/>
              <a:t>	</a:t>
            </a:r>
            <a:r>
              <a:rPr lang="hr-HR" b="1" dirty="0"/>
              <a:t>Drvo, kamen, cigla, beton, čelik</a:t>
            </a:r>
          </a:p>
          <a:p>
            <a:pPr marL="68580" indent="0">
              <a:buNone/>
            </a:pPr>
            <a:r>
              <a:rPr lang="hr-HR" dirty="0"/>
              <a:t>2. Kako nazivamo istarsku kamenu kuću?</a:t>
            </a:r>
          </a:p>
          <a:p>
            <a:pPr marL="68580" indent="0">
              <a:buNone/>
            </a:pPr>
            <a:r>
              <a:rPr lang="hr-HR" dirty="0"/>
              <a:t>	</a:t>
            </a:r>
            <a:r>
              <a:rPr lang="hr-HR" b="1" dirty="0" err="1"/>
              <a:t>Kažun</a:t>
            </a:r>
            <a:endParaRPr lang="hr-HR" b="1" dirty="0"/>
          </a:p>
          <a:p>
            <a:pPr marL="68580" indent="0">
              <a:buNone/>
            </a:pPr>
            <a:r>
              <a:rPr lang="hr-HR" dirty="0"/>
              <a:t>3. Koje sastojke i u kojim omjerima moramo izmiješati da bi dobili beton?</a:t>
            </a:r>
          </a:p>
          <a:p>
            <a:pPr marL="68580" indent="0">
              <a:buNone/>
            </a:pPr>
            <a:r>
              <a:rPr lang="hr-HR" dirty="0"/>
              <a:t>	</a:t>
            </a:r>
            <a:r>
              <a:rPr lang="hr-HR" b="1" dirty="0"/>
              <a:t>Šljunak, cement i </a:t>
            </a:r>
            <a:r>
              <a:rPr lang="hr-HR" b="1" dirty="0" smtClean="0"/>
              <a:t>vodu</a:t>
            </a:r>
            <a:r>
              <a:rPr lang="hr-HR" dirty="0"/>
              <a:t> </a:t>
            </a:r>
            <a:r>
              <a:rPr lang="hr-HR" b="1" dirty="0" smtClean="0"/>
              <a:t>u omjeru 4:1</a:t>
            </a:r>
            <a:r>
              <a:rPr lang="hr-HR" dirty="0" smtClean="0"/>
              <a:t>.</a:t>
            </a:r>
            <a:r>
              <a:rPr lang="hr-HR" dirty="0" smtClean="0"/>
              <a:t> 4 </a:t>
            </a:r>
            <a:r>
              <a:rPr lang="hr-HR" dirty="0"/>
              <a:t>lopate šljunka, 1 cementa i vode koliko je potrebno da smjesa bude dovoljno vlažna. Omjer može biti </a:t>
            </a:r>
            <a:r>
              <a:rPr lang="hr-HR" dirty="0" smtClean="0"/>
              <a:t>i 5:1 i 3:1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4598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20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3568" y="1628800"/>
            <a:ext cx="7776864" cy="475252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hr-HR" dirty="0"/>
              <a:t>4. Koje svojstvo ima gips pa ga koristimo za potporu dijelovima tijela koje slomimo?</a:t>
            </a:r>
          </a:p>
          <a:p>
            <a:pPr marL="68580" indent="0">
              <a:buNone/>
            </a:pPr>
            <a:r>
              <a:rPr lang="hr-HR" dirty="0"/>
              <a:t>	</a:t>
            </a:r>
            <a:r>
              <a:rPr lang="hr-HR" b="1" dirty="0"/>
              <a:t>Brzo stvrdnjava i lagan je</a:t>
            </a:r>
            <a:r>
              <a:rPr lang="hr-HR" b="1" dirty="0" smtClean="0"/>
              <a:t>.</a:t>
            </a:r>
          </a:p>
          <a:p>
            <a:pPr marL="68580" indent="0">
              <a:buNone/>
            </a:pPr>
            <a:endParaRPr lang="hr-HR" dirty="0"/>
          </a:p>
          <a:p>
            <a:pPr marL="68580" indent="0">
              <a:buNone/>
            </a:pPr>
            <a:r>
              <a:rPr lang="hr-HR" dirty="0"/>
              <a:t>5. Nabrojite pet zanimanja u graditeljstvu!</a:t>
            </a:r>
          </a:p>
          <a:p>
            <a:pPr marL="68580" indent="0">
              <a:buNone/>
            </a:pPr>
            <a:r>
              <a:rPr lang="hr-HR" b="1" dirty="0"/>
              <a:t>Zidar, armirač, fasader, </a:t>
            </a:r>
            <a:r>
              <a:rPr lang="hr-HR" b="1" dirty="0" err="1"/>
              <a:t>podopolagač</a:t>
            </a:r>
            <a:r>
              <a:rPr lang="hr-HR" b="1" dirty="0"/>
              <a:t>, keramičar, klesar, tesar, </a:t>
            </a:r>
            <a:r>
              <a:rPr lang="hr-HR" b="1" dirty="0" smtClean="0"/>
              <a:t>soboslikar/ličilac</a:t>
            </a:r>
            <a:r>
              <a:rPr lang="hr-HR" b="1" dirty="0"/>
              <a:t>, krovopokrivač,   rukovatelj samohodnim građevinskim strojevima, arhitektonski tehničar, građevinski tehničar, geodetski tehničar, dizajner unutrašnje </a:t>
            </a:r>
            <a:r>
              <a:rPr lang="hr-HR" b="1" dirty="0" err="1"/>
              <a:t>arhitekture</a:t>
            </a:r>
            <a:r>
              <a:rPr lang="hr-HR" b="1" dirty="0" err="1" smtClean="0"/>
              <a:t>..</a:t>
            </a:r>
            <a:r>
              <a:rPr lang="hr-HR" b="1" dirty="0" smtClean="0"/>
              <a:t>.</a:t>
            </a:r>
          </a:p>
          <a:p>
            <a:pPr marL="68580" indent="0">
              <a:buNone/>
            </a:pPr>
            <a:endParaRPr lang="hr-HR" dirty="0"/>
          </a:p>
          <a:p>
            <a:pPr marL="6858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823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1600" y="1772816"/>
            <a:ext cx="6777317" cy="3508977"/>
          </a:xfrm>
        </p:spPr>
        <p:txBody>
          <a:bodyPr/>
          <a:lstStyle/>
          <a:p>
            <a:r>
              <a:rPr lang="hr-HR" dirty="0" smtClean="0"/>
              <a:t>A sada, krećemo sa našom današnjom temom koja nam govori o izolaciji objekata koje gradimo</a:t>
            </a:r>
          </a:p>
          <a:p>
            <a:endParaRPr lang="hr-HR" dirty="0" smtClean="0"/>
          </a:p>
          <a:p>
            <a:r>
              <a:rPr lang="hr-HR" dirty="0" smtClean="0"/>
              <a:t>Proučite prezentaciju i odradite sve prema uputama koje se nalaze u prezentaciji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359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36104"/>
          </a:xfrm>
        </p:spPr>
        <p:txBody>
          <a:bodyPr/>
          <a:lstStyle/>
          <a:p>
            <a:pPr algn="ctr"/>
            <a:r>
              <a:rPr lang="hr-HR" dirty="0" smtClean="0"/>
              <a:t>Vrste izolacija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096344"/>
          </a:xfrm>
        </p:spPr>
        <p:txBody>
          <a:bodyPr>
            <a:normAutofit fontScale="92500" lnSpcReduction="20000"/>
          </a:bodyPr>
          <a:lstStyle/>
          <a:p>
            <a:r>
              <a:rPr lang="hr-HR" sz="3600" dirty="0" smtClean="0"/>
              <a:t>Izolacija od vlage (</a:t>
            </a:r>
            <a:r>
              <a:rPr lang="hr-HR" sz="3600" dirty="0" err="1" smtClean="0"/>
              <a:t>hidroizolacija</a:t>
            </a:r>
            <a:r>
              <a:rPr lang="hr-HR" sz="3600" dirty="0" smtClean="0"/>
              <a:t>)</a:t>
            </a:r>
          </a:p>
          <a:p>
            <a:pPr marL="68580" indent="0">
              <a:buNone/>
            </a:pPr>
            <a:endParaRPr lang="hr-HR" sz="3600" dirty="0" smtClean="0"/>
          </a:p>
          <a:p>
            <a:r>
              <a:rPr lang="hr-HR" sz="3600" dirty="0" smtClean="0"/>
              <a:t>Izolacija od temperature (termoizolacija)</a:t>
            </a:r>
          </a:p>
          <a:p>
            <a:pPr marL="68580" indent="0">
              <a:buNone/>
            </a:pPr>
            <a:endParaRPr lang="hr-HR" sz="3600" dirty="0" smtClean="0"/>
          </a:p>
          <a:p>
            <a:r>
              <a:rPr lang="hr-HR" sz="3600" dirty="0" smtClean="0"/>
              <a:t>Izolacija od buke (zvučna izolacija)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326243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Izolacija od vlage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36504"/>
          </a:xfrm>
        </p:spPr>
        <p:txBody>
          <a:bodyPr>
            <a:normAutofit/>
          </a:bodyPr>
          <a:lstStyle/>
          <a:p>
            <a:r>
              <a:rPr lang="hr-HR" dirty="0" smtClean="0"/>
              <a:t>Materijali koje koristimo za takvu izolaciju nazivamo </a:t>
            </a:r>
            <a:r>
              <a:rPr lang="hr-HR" dirty="0" err="1" smtClean="0">
                <a:solidFill>
                  <a:srgbClr val="FF0000"/>
                </a:solidFill>
              </a:rPr>
              <a:t>hidroizolacijski</a:t>
            </a:r>
            <a:r>
              <a:rPr lang="hr-HR" dirty="0" smtClean="0"/>
              <a:t> </a:t>
            </a:r>
            <a:r>
              <a:rPr lang="hr-HR" dirty="0" smtClean="0"/>
              <a:t>materijali (riječ hidro ima veze sa vodom. Npr. hidrant - slika desno)</a:t>
            </a:r>
          </a:p>
          <a:p>
            <a:endParaRPr lang="hr-HR" dirty="0"/>
          </a:p>
          <a:p>
            <a:endParaRPr lang="hr-HR" dirty="0" smtClean="0"/>
          </a:p>
          <a:p>
            <a:pPr marL="68580" indent="0">
              <a:buNone/>
            </a:pPr>
            <a:endParaRPr lang="hr-HR" dirty="0" smtClean="0"/>
          </a:p>
          <a:p>
            <a:r>
              <a:rPr lang="hr-HR" dirty="0" smtClean="0"/>
              <a:t>Bitumen i plastične </a:t>
            </a:r>
            <a:r>
              <a:rPr lang="hr-HR" dirty="0" smtClean="0"/>
              <a:t>folije</a:t>
            </a:r>
          </a:p>
          <a:p>
            <a:pPr marL="68580" indent="0">
              <a:buNone/>
            </a:pPr>
            <a:r>
              <a:rPr lang="hr-HR" dirty="0"/>
              <a:t> </a:t>
            </a:r>
            <a:r>
              <a:rPr lang="hr-HR" dirty="0" smtClean="0"/>
              <a:t>   su najčešće materijali</a:t>
            </a:r>
          </a:p>
          <a:p>
            <a:pPr marL="68580" indent="0">
              <a:buNone/>
            </a:pPr>
            <a:r>
              <a:rPr lang="hr-HR" dirty="0"/>
              <a:t> </a:t>
            </a:r>
            <a:r>
              <a:rPr lang="hr-HR" dirty="0" smtClean="0"/>
              <a:t>   koje koristimo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64904"/>
            <a:ext cx="1800200" cy="335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50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bitumen</a:t>
            </a:r>
            <a:endParaRPr lang="hr-HR" sz="4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4515981" cy="299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zervirano mjesto sadržaja 3"/>
          <p:cNvSpPr>
            <a:spLocks noGrp="1"/>
          </p:cNvSpPr>
          <p:nvPr>
            <p:ph sz="quarter" idx="14"/>
          </p:nvPr>
        </p:nvSpPr>
        <p:spPr>
          <a:xfrm>
            <a:off x="5076056" y="2420888"/>
            <a:ext cx="3682752" cy="2332856"/>
          </a:xfrm>
        </p:spPr>
        <p:txBody>
          <a:bodyPr>
            <a:normAutofit/>
          </a:bodyPr>
          <a:lstStyle/>
          <a:p>
            <a:r>
              <a:rPr lang="vi-VN" sz="2400" dirty="0" smtClean="0"/>
              <a:t>bitumenske ljepenke koje se ugrađuju zavarivanjem vrućim plamenom </a:t>
            </a:r>
            <a:endParaRPr lang="hr-HR" sz="2400" dirty="0" smtClean="0"/>
          </a:p>
          <a:p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303242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Izolacija od temperature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560" y="1844824"/>
            <a:ext cx="7776864" cy="4392488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Materijale nazivamo </a:t>
            </a:r>
            <a:r>
              <a:rPr lang="hr-HR" dirty="0" err="1" smtClean="0">
                <a:solidFill>
                  <a:srgbClr val="FF0000"/>
                </a:solidFill>
              </a:rPr>
              <a:t>termoizolacijski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smtClean="0"/>
              <a:t>materijali</a:t>
            </a:r>
          </a:p>
          <a:p>
            <a:pPr marL="68580" indent="0">
              <a:buNone/>
            </a:pPr>
            <a:endParaRPr lang="hr-HR" dirty="0"/>
          </a:p>
          <a:p>
            <a:r>
              <a:rPr lang="hr-HR" dirty="0"/>
              <a:t>Zadaća je toplinske izolacije smanjivanje toplinskih gubitaka i troškova za energiju, ali i zaštita </a:t>
            </a:r>
            <a:r>
              <a:rPr lang="hr-HR" dirty="0" smtClean="0"/>
              <a:t>od </a:t>
            </a:r>
            <a:r>
              <a:rPr lang="hr-HR" dirty="0"/>
              <a:t>vanjskih vremenskih utjecaja (npr. od kiše, promjene temperature i Sunčeva zračenja</a:t>
            </a:r>
            <a:r>
              <a:rPr lang="hr-HR" dirty="0" smtClean="0"/>
              <a:t>)</a:t>
            </a:r>
          </a:p>
          <a:p>
            <a:pPr marL="68580" indent="0">
              <a:buNone/>
            </a:pPr>
            <a:r>
              <a:rPr lang="hr-HR" dirty="0" smtClean="0"/>
              <a:t> </a:t>
            </a:r>
          </a:p>
          <a:p>
            <a:r>
              <a:rPr lang="hr-HR" dirty="0" smtClean="0"/>
              <a:t> </a:t>
            </a:r>
            <a:r>
              <a:rPr lang="hr-HR" dirty="0"/>
              <a:t>Toplinski </a:t>
            </a:r>
            <a:r>
              <a:rPr lang="hr-HR" dirty="0" smtClean="0"/>
              <a:t>izoliramo </a:t>
            </a:r>
            <a:r>
              <a:rPr lang="hr-HR" dirty="0"/>
              <a:t>vanjske zidove, zidove prema prostoru koji se ne grije (garaži, tavanu, stubištu), </a:t>
            </a:r>
            <a:r>
              <a:rPr lang="hr-HR" dirty="0" smtClean="0"/>
              <a:t>stropove </a:t>
            </a:r>
            <a:r>
              <a:rPr lang="hr-HR" dirty="0"/>
              <a:t>prema tavanu, stropove iznad vanjskog zraka, zidove prema tlu i podove na tlu. </a:t>
            </a:r>
          </a:p>
        </p:txBody>
      </p:sp>
    </p:spTree>
    <p:extLst>
      <p:ext uri="{BB962C8B-B14F-4D97-AF65-F5344CB8AC3E}">
        <p14:creationId xmlns:p14="http://schemas.microsoft.com/office/powerpoint/2010/main" val="375423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118</TotalTime>
  <Words>315</Words>
  <Application>Microsoft Office PowerPoint</Application>
  <PresentationFormat>Prikaz na zaslonu (4:3)</PresentationFormat>
  <Paragraphs>81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Austin</vt:lpstr>
      <vt:lpstr>Izolacijski materijali</vt:lpstr>
      <vt:lpstr>PowerPointova prezentacija</vt:lpstr>
      <vt:lpstr>Odgovori na pitanja iz zadaće 18. ožujka. </vt:lpstr>
      <vt:lpstr>PowerPointova prezentacija</vt:lpstr>
      <vt:lpstr>PowerPointova prezentacija</vt:lpstr>
      <vt:lpstr>Vrste izolacija</vt:lpstr>
      <vt:lpstr>Izolacija od vlage</vt:lpstr>
      <vt:lpstr>bitumen</vt:lpstr>
      <vt:lpstr>Izolacija od temperature</vt:lpstr>
      <vt:lpstr>Termoizolacijski materijali</vt:lpstr>
      <vt:lpstr>Termoizolacijski materijali</vt:lpstr>
      <vt:lpstr>Zvučna izolacija</vt:lpstr>
      <vt:lpstr>Zvučna izolacija</vt:lpstr>
      <vt:lpstr>Zvučna izolacija</vt:lpstr>
      <vt:lpstr>Energetska učinkovitost građevina</vt:lpstr>
      <vt:lpstr>Zadatak za Vas!</vt:lpstr>
      <vt:lpstr>Odgovor potrebno poslati !</vt:lpstr>
      <vt:lpstr>Hvala na pažnji!   Ivan Čavlek, učitelj tehničke kulture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Izolacijski materijali</dc:title>
  <dc:creator>Korisnik</dc:creator>
  <cp:lastModifiedBy>Korisnik</cp:lastModifiedBy>
  <cp:revision>22</cp:revision>
  <dcterms:created xsi:type="dcterms:W3CDTF">2020-03-30T22:24:27Z</dcterms:created>
  <dcterms:modified xsi:type="dcterms:W3CDTF">2020-03-31T13:43:34Z</dcterms:modified>
</cp:coreProperties>
</file>