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96" r:id="rId2"/>
    <p:sldId id="299" r:id="rId3"/>
    <p:sldId id="373" r:id="rId4"/>
    <p:sldId id="397" r:id="rId5"/>
    <p:sldId id="403" r:id="rId6"/>
    <p:sldId id="256" r:id="rId7"/>
    <p:sldId id="401" r:id="rId8"/>
    <p:sldId id="402" r:id="rId9"/>
    <p:sldId id="270" r:id="rId10"/>
    <p:sldId id="259" r:id="rId11"/>
    <p:sldId id="258" r:id="rId12"/>
    <p:sldId id="257" r:id="rId13"/>
    <p:sldId id="276" r:id="rId14"/>
    <p:sldId id="297" r:id="rId15"/>
    <p:sldId id="400" r:id="rId16"/>
    <p:sldId id="394" r:id="rId17"/>
  </p:sldIdLst>
  <p:sldSz cx="9144000" cy="6858000" type="screen4x3"/>
  <p:notesSz cx="6846888" cy="9980613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173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6985" cy="499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8319" y="0"/>
            <a:ext cx="2966985" cy="4990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8284D-F0E1-47D8-9BAE-596CDD91FC93}" type="datetimeFigureOut">
              <a:rPr lang="hr-HR" smtClean="0"/>
              <a:t>19.3.2020.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9300"/>
            <a:ext cx="4986338" cy="3741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4689" y="4740791"/>
            <a:ext cx="5477510" cy="44912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9850"/>
            <a:ext cx="2966985" cy="4990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8319" y="9479850"/>
            <a:ext cx="2966985" cy="4990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F5955-6575-4B98-B3DD-59B0B08E9C6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352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7F5955-6575-4B98-B3DD-59B0B08E9C64}" type="slidenum">
              <a:rPr lang="hr-HR" smtClean="0"/>
              <a:t>13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19.3.2020.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19.3.2020.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19.3.2020.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19.3.2020.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19.3.2020.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7558A-2A5A-4873-A50A-B47811F1E07C}" type="datetimeFigureOut">
              <a:rPr lang="hr-HR" smtClean="0"/>
              <a:pPr/>
              <a:t>19.3.2020.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7558A-2A5A-4873-A50A-B47811F1E07C}" type="datetimeFigureOut">
              <a:rPr lang="hr-HR" smtClean="0"/>
              <a:pPr/>
              <a:t>19.3.2020.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F6B1A-D964-49E8-8A04-C19026D6EA1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gi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gif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gif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CMgLnXcQiXA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PJwUkXRDB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6BD7D8-4083-40D7-8C7B-A4E8DE6F97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3456383"/>
          </a:xfrm>
        </p:spPr>
        <p:txBody>
          <a:bodyPr>
            <a:normAutofit/>
          </a:bodyPr>
          <a:lstStyle/>
          <a:p>
            <a:r>
              <a:rPr lang="hr-HR" dirty="0"/>
              <a:t>Udžbenik, str. 50.-51. </a:t>
            </a:r>
            <a:br>
              <a:rPr lang="hr-HR" dirty="0"/>
            </a:br>
            <a:br>
              <a:rPr lang="hr-HR" dirty="0"/>
            </a:br>
            <a:r>
              <a:rPr lang="hr-HR" dirty="0"/>
              <a:t>Učenici koji rade po udžbeniku Matematički gledam : str. 108. – 111.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72292A4-3129-4BFA-B911-AA90165FA3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Preporuka: stavite na dijaprojekciju</a:t>
            </a:r>
          </a:p>
        </p:txBody>
      </p:sp>
    </p:spTree>
    <p:extLst>
      <p:ext uri="{BB962C8B-B14F-4D97-AF65-F5344CB8AC3E}">
        <p14:creationId xmlns:p14="http://schemas.microsoft.com/office/powerpoint/2010/main" val="1436342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2"/>
                </a:solidFill>
              </a:rPr>
              <a:t>1. Pravac i kružnica nemaju zajedničkih točaka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96552" y="1624490"/>
            <a:ext cx="8229600" cy="4937760"/>
          </a:xfrm>
        </p:spPr>
        <p:txBody>
          <a:bodyPr/>
          <a:lstStyle/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hr-HR" sz="2800" b="1" dirty="0">
                <a:latin typeface="Times New Roman"/>
                <a:ea typeface="Calibri"/>
                <a:cs typeface="Times New Roman"/>
              </a:rPr>
              <a:t>uvjet: </a:t>
            </a:r>
            <a:r>
              <a:rPr lang="hr-HR" sz="2800" dirty="0">
                <a:latin typeface="Times New Roman"/>
                <a:ea typeface="Calibri"/>
              </a:rPr>
              <a:t>udaljenost središta kružnice i pravca veća je od polumjera kružnice </a:t>
            </a:r>
            <a:endParaRPr lang="hr-HR" sz="2400" dirty="0">
              <a:latin typeface="Calibri"/>
              <a:ea typeface="Calibri"/>
              <a:cs typeface="Times New Roman"/>
            </a:endParaRPr>
          </a:p>
          <a:p>
            <a:pPr>
              <a:buNone/>
            </a:pPr>
            <a:endParaRPr lang="hr-HR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187624" y="2852936"/>
          <a:ext cx="17780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3" imgW="711000" imgH="203040" progId="Equation.3">
                  <p:embed/>
                </p:oleObj>
              </mc:Choice>
              <mc:Fallback>
                <p:oleObj name="Equation" r:id="rId3" imgW="711000" imgH="203040" progId="Equation.3">
                  <p:embed/>
                  <p:pic>
                    <p:nvPicPr>
                      <p:cNvPr id="1025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852936"/>
                        <a:ext cx="1778000" cy="50006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008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C:\Users\Viktorija\Desktop\kruznica6.pn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0562" y="2143116"/>
            <a:ext cx="4162448" cy="3900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C6D84A1-CA73-4416-915C-7C118E534967}"/>
              </a:ext>
            </a:extLst>
          </p:cNvPr>
          <p:cNvGraphicFramePr>
            <a:graphicFrameLocks noGrp="1"/>
          </p:cNvGraphicFramePr>
          <p:nvPr/>
        </p:nvGraphicFramePr>
        <p:xfrm>
          <a:off x="-252536" y="3573016"/>
          <a:ext cx="4392488" cy="1857388"/>
        </p:xfrm>
        <a:graphic>
          <a:graphicData uri="http://schemas.openxmlformats.org/drawingml/2006/table">
            <a:tbl>
              <a:tblPr/>
              <a:tblGrid>
                <a:gridCol w="4392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57388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2400" b="1" dirty="0">
                          <a:latin typeface="Times New Roman"/>
                          <a:ea typeface="Calibri"/>
                          <a:cs typeface="Times New Roman"/>
                        </a:rPr>
                        <a:t>Pravac koji nema zajedničkih točaka sa kružnicom nazivamo </a:t>
                      </a:r>
                      <a:r>
                        <a:rPr lang="hr-HR" sz="24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PASANTA</a:t>
                      </a:r>
                      <a:r>
                        <a:rPr lang="hr-HR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2400" b="1" dirty="0">
                          <a:latin typeface="Times New Roman"/>
                          <a:ea typeface="Calibri"/>
                          <a:cs typeface="Times New Roman"/>
                        </a:rPr>
                        <a:t>kružnice.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Picture 16" descr="knjiga02">
            <a:extLst>
              <a:ext uri="{FF2B5EF4-FFF2-40B4-BE49-F238E27FC236}">
                <a16:creationId xmlns:a16="http://schemas.microsoft.com/office/drawing/2014/main" id="{BBF8B844-7330-4442-9982-F3CBCD7130E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:\Users\Viktorija\Desktop\kruznica5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01232" y="2420888"/>
            <a:ext cx="3816424" cy="3929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2"/>
                </a:solidFill>
              </a:rPr>
              <a:t>2. Pravac i kružnica imaju jednu zajedničku točku (DIRALIŠTE)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96552" y="1556792"/>
            <a:ext cx="8229600" cy="4937760"/>
          </a:xfrm>
        </p:spPr>
        <p:txBody>
          <a:bodyPr/>
          <a:lstStyle/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hr-HR" sz="2800" b="1" dirty="0">
                <a:latin typeface="Times New Roman"/>
                <a:ea typeface="Calibri"/>
                <a:cs typeface="Times New Roman"/>
              </a:rPr>
              <a:t>uvjet: </a:t>
            </a:r>
            <a:r>
              <a:rPr lang="hr-HR" sz="2800" dirty="0">
                <a:latin typeface="Times New Roman"/>
                <a:ea typeface="Calibri"/>
                <a:cs typeface="Times New Roman"/>
              </a:rPr>
              <a:t>udaljenost središta kružnice i pravca jednaka je polumjeru kružnice</a:t>
            </a:r>
            <a:endParaRPr lang="hr-HR" sz="2400" dirty="0">
              <a:latin typeface="Calibri"/>
              <a:ea typeface="Calibri"/>
              <a:cs typeface="Times New Roman"/>
            </a:endParaRPr>
          </a:p>
          <a:p>
            <a:pPr>
              <a:buNone/>
            </a:pPr>
            <a:endParaRPr lang="hr-HR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259632" y="2852936"/>
          <a:ext cx="17780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4" imgW="711000" imgH="203040" progId="Equation.3">
                  <p:embed/>
                </p:oleObj>
              </mc:Choice>
              <mc:Fallback>
                <p:oleObj name="Equation" r:id="rId4" imgW="711000" imgH="203040" progId="Equation.3">
                  <p:embed/>
                  <p:pic>
                    <p:nvPicPr>
                      <p:cNvPr id="1025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2852936"/>
                        <a:ext cx="1778000" cy="50006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-252536" y="3573016"/>
          <a:ext cx="5715040" cy="2036890"/>
        </p:xfrm>
        <a:graphic>
          <a:graphicData uri="http://schemas.openxmlformats.org/drawingml/2006/table">
            <a:tbl>
              <a:tblPr/>
              <a:tblGrid>
                <a:gridCol w="5715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57388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2400" b="1" dirty="0">
                          <a:latin typeface="Times New Roman"/>
                          <a:ea typeface="Calibri"/>
                          <a:cs typeface="Times New Roman"/>
                        </a:rPr>
                        <a:t>Pravac koji dira kružnicu  u jednoj 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2400" b="1" dirty="0">
                          <a:latin typeface="Times New Roman"/>
                          <a:ea typeface="Calibri"/>
                          <a:cs typeface="Times New Roman"/>
                        </a:rPr>
                        <a:t>točki nazivamo </a:t>
                      </a:r>
                      <a:r>
                        <a:rPr lang="hr-HR" sz="24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TANGENTA</a:t>
                      </a:r>
                      <a:r>
                        <a:rPr lang="hr-HR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2400" b="1" dirty="0">
                          <a:latin typeface="Times New Roman"/>
                          <a:ea typeface="Calibri"/>
                          <a:cs typeface="Times New Roman"/>
                        </a:rPr>
                        <a:t>kružnice.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hr-HR" sz="2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2400" b="1" dirty="0">
                          <a:latin typeface="Times New Roman"/>
                          <a:ea typeface="Calibri"/>
                          <a:cs typeface="Times New Roman"/>
                        </a:rPr>
                        <a:t>D – </a:t>
                      </a:r>
                      <a:r>
                        <a:rPr lang="hr-HR" sz="24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diralište kružnice</a:t>
                      </a:r>
                      <a:endParaRPr lang="hr-HR" sz="2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" name="Picture 16" descr="knjiga02">
            <a:extLst>
              <a:ext uri="{FF2B5EF4-FFF2-40B4-BE49-F238E27FC236}">
                <a16:creationId xmlns:a16="http://schemas.microsoft.com/office/drawing/2014/main" id="{BDBB3DCE-6B3E-4300-937C-B2CF0B572D6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Users\Viktorija\Desktop\kruznica4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714465"/>
            <a:ext cx="4357717" cy="51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2"/>
                </a:solidFill>
              </a:rPr>
              <a:t>3. Pravac i kružnica imaju dvije zajedničke točke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4544" y="1556792"/>
            <a:ext cx="8229600" cy="4937760"/>
          </a:xfrm>
        </p:spPr>
        <p:txBody>
          <a:bodyPr/>
          <a:lstStyle/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hr-HR" sz="2800" b="1" dirty="0">
                <a:latin typeface="Times New Roman"/>
                <a:ea typeface="Calibri"/>
                <a:cs typeface="Times New Roman"/>
              </a:rPr>
              <a:t>uvjet: </a:t>
            </a:r>
            <a:r>
              <a:rPr lang="hr-HR" sz="2800" dirty="0">
                <a:latin typeface="Times New Roman"/>
                <a:ea typeface="Calibri"/>
                <a:cs typeface="Times New Roman"/>
              </a:rPr>
              <a:t>udaljenost središta kružnice i pravca manja je od polumjera kružnice</a:t>
            </a:r>
            <a:endParaRPr lang="hr-HR" sz="2400" dirty="0">
              <a:latin typeface="Calibri"/>
              <a:ea typeface="Calibri"/>
              <a:cs typeface="Times New Roman"/>
            </a:endParaRPr>
          </a:p>
          <a:p>
            <a:pPr>
              <a:buNone/>
            </a:pPr>
            <a:endParaRPr lang="hr-HR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043608" y="2708920"/>
          <a:ext cx="1809763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4" imgW="723586" imgH="203112" progId="Equation.3">
                  <p:embed/>
                </p:oleObj>
              </mc:Choice>
              <mc:Fallback>
                <p:oleObj name="Equation" r:id="rId4" imgW="723586" imgH="203112" progId="Equation.3">
                  <p:embed/>
                  <p:pic>
                    <p:nvPicPr>
                      <p:cNvPr id="1025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708920"/>
                        <a:ext cx="1809763" cy="500066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-309554" y="3571876"/>
          <a:ext cx="6096000" cy="142876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2876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2400" b="1" dirty="0">
                          <a:latin typeface="Times New Roman"/>
                          <a:ea typeface="Calibri"/>
                          <a:cs typeface="Times New Roman"/>
                        </a:rPr>
                        <a:t>Pravac koji siječe kružnicu 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2400" b="1" dirty="0">
                          <a:latin typeface="Times New Roman"/>
                          <a:ea typeface="Calibri"/>
                          <a:cs typeface="Times New Roman"/>
                        </a:rPr>
                        <a:t>nazivamo </a:t>
                      </a:r>
                      <a:r>
                        <a:rPr lang="hr-HR" sz="2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SEKANTA </a:t>
                      </a:r>
                      <a:r>
                        <a:rPr lang="hr-HR" sz="2400" b="1" dirty="0">
                          <a:latin typeface="Times New Roman"/>
                          <a:ea typeface="Calibri"/>
                          <a:cs typeface="Times New Roman"/>
                        </a:rPr>
                        <a:t>kružnice.</a:t>
                      </a:r>
                      <a:endParaRPr lang="hr-HR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Picture 16" descr="knjiga02">
            <a:extLst>
              <a:ext uri="{FF2B5EF4-FFF2-40B4-BE49-F238E27FC236}">
                <a16:creationId xmlns:a16="http://schemas.microsoft.com/office/drawing/2014/main" id="{35D86451-DB69-418B-930E-1B00748957B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975" y="344129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hr-HR" dirty="0"/>
              <a:t>AKTIVNOST 2. – Konstrukcija tangente</a:t>
            </a:r>
          </a:p>
        </p:txBody>
      </p:sp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B65C5089-453E-4E63-B5AA-4B1785E8B25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zervirano mjesto sadržaja 4">
            <a:extLst>
              <a:ext uri="{FF2B5EF4-FFF2-40B4-BE49-F238E27FC236}">
                <a16:creationId xmlns:a16="http://schemas.microsoft.com/office/drawing/2014/main" id="{5C6A78F6-2540-4E5B-9FE0-7327FFFED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r-HR" dirty="0"/>
              <a:t>Prepišite </a:t>
            </a:r>
            <a:r>
              <a:rPr lang="hr-HR" dirty="0">
                <a:solidFill>
                  <a:srgbClr val="FF0000"/>
                </a:solidFill>
              </a:rPr>
              <a:t>PRIMJER 2</a:t>
            </a:r>
            <a:r>
              <a:rPr lang="hr-HR" dirty="0"/>
              <a:t> na str. 50. </a:t>
            </a:r>
          </a:p>
          <a:p>
            <a:pPr marL="0" indent="0">
              <a:buNone/>
            </a:pPr>
            <a:r>
              <a:rPr lang="hr-HR" dirty="0"/>
              <a:t>Znači: - konstruirate kružnicu</a:t>
            </a:r>
          </a:p>
          <a:p>
            <a:pPr marL="0" indent="0">
              <a:buNone/>
            </a:pPr>
            <a:r>
              <a:rPr lang="hr-HR" dirty="0"/>
              <a:t>           - označite bilo gdje na kružnici slovo D i povučete </a:t>
            </a:r>
            <a:r>
              <a:rPr lang="hr-HR" dirty="0" err="1"/>
              <a:t>polupravac</a:t>
            </a:r>
            <a:r>
              <a:rPr lang="hr-HR" dirty="0"/>
              <a:t> </a:t>
            </a:r>
            <a:r>
              <a:rPr lang="hr-HR" i="1" dirty="0"/>
              <a:t>SD</a:t>
            </a:r>
          </a:p>
          <a:p>
            <a:pPr marL="0" indent="0">
              <a:buNone/>
            </a:pPr>
            <a:r>
              <a:rPr lang="hr-HR" i="1" dirty="0"/>
              <a:t>           - </a:t>
            </a:r>
            <a:r>
              <a:rPr lang="hr-HR" dirty="0"/>
              <a:t>u točki D konstruirate pravi kut </a:t>
            </a:r>
          </a:p>
          <a:p>
            <a:pPr marL="0" indent="0">
              <a:buNone/>
            </a:pPr>
            <a:r>
              <a:rPr lang="hr-HR" dirty="0"/>
              <a:t>           - POMOĆ ZA KONSTRUKCIJU PRAVOG KUTA : </a:t>
            </a:r>
          </a:p>
          <a:p>
            <a:pPr marL="0" indent="0">
              <a:buNone/>
            </a:pPr>
            <a:r>
              <a:rPr lang="hr-HR" dirty="0">
                <a:hlinkClick r:id="rId4"/>
              </a:rPr>
              <a:t>https://www.youtube.com/watch?v=CMgLnXcQiXA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        - povucite tangentu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/>
              <a:t>DOMAĆA ZADAĆA 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Udžbenik, str. 50. / 2. </a:t>
            </a:r>
          </a:p>
          <a:p>
            <a:pPr>
              <a:buNone/>
            </a:pPr>
            <a:r>
              <a:rPr lang="hr-HR" dirty="0"/>
              <a:t>                   str. 51. / 4. </a:t>
            </a:r>
          </a:p>
          <a:p>
            <a:pPr>
              <a:buNone/>
            </a:pPr>
            <a:r>
              <a:rPr lang="hr-HR" dirty="0"/>
              <a:t>                                   8. (sjetite se konstrukcije </a:t>
            </a:r>
            <a:r>
              <a:rPr lang="hr-HR" dirty="0" err="1"/>
              <a:t>jednakostraničnog</a:t>
            </a:r>
            <a:r>
              <a:rPr lang="hr-HR" dirty="0"/>
              <a:t> trokuta kod mnogokuta)</a:t>
            </a:r>
          </a:p>
          <a:p>
            <a:pPr>
              <a:buNone/>
            </a:pPr>
            <a:r>
              <a:rPr lang="hr-HR" dirty="0"/>
              <a:t>                     </a:t>
            </a:r>
          </a:p>
          <a:p>
            <a:pPr>
              <a:buNone/>
            </a:pPr>
            <a:r>
              <a:rPr lang="hr-HR" dirty="0"/>
              <a:t>                                    </a:t>
            </a:r>
          </a:p>
          <a:p>
            <a:pPr>
              <a:buNone/>
            </a:pPr>
            <a:r>
              <a:rPr lang="hr-HR" dirty="0"/>
              <a:t>                                   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2347106-C9AF-4346-9DEB-C0EF5E096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Domaća zadaća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3874464-24DC-4722-977E-1BEE85034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Učenici koji rade po udžbeniku Matematički gledam : već navedeno u 5. </a:t>
            </a:r>
            <a:r>
              <a:rPr lang="hr-HR" dirty="0" err="1"/>
              <a:t>slideu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8653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B8F850-08F1-45FE-8224-BAD8176C8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9C78F65-DEE7-4242-8519-75C104600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Kada napravite </a:t>
            </a:r>
            <a:r>
              <a:rPr lang="hr-HR" dirty="0" err="1"/>
              <a:t>dz</a:t>
            </a:r>
            <a:r>
              <a:rPr lang="hr-HR" dirty="0"/>
              <a:t>, poslikajte i pošaljite u grupu. </a:t>
            </a:r>
          </a:p>
          <a:p>
            <a:pPr marL="0" indent="0">
              <a:buNone/>
            </a:pPr>
            <a:r>
              <a:rPr lang="hr-HR" dirty="0"/>
              <a:t>Ako imate pitanja, pitajte privatnom porukom u </a:t>
            </a:r>
            <a:r>
              <a:rPr lang="hr-HR" dirty="0" err="1"/>
              <a:t>yammer</a:t>
            </a:r>
            <a:r>
              <a:rPr lang="hr-HR" dirty="0"/>
              <a:t> ili u grupu. </a:t>
            </a:r>
          </a:p>
          <a:p>
            <a:pPr marL="0" indent="0">
              <a:buNone/>
            </a:pPr>
            <a:r>
              <a:rPr lang="hr-HR" dirty="0"/>
              <a:t>Molim poslikati i konstrukciju tangente uz domaću zadaću.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Sretno!!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64977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D951503-A37A-46ED-AE25-FE476ECAF3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7. c – petak, 20.3.2020.  </a:t>
            </a:r>
            <a:br>
              <a:rPr lang="hr-HR" dirty="0"/>
            </a:br>
            <a:r>
              <a:rPr lang="hr-HR" dirty="0"/>
              <a:t>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F820127-39F3-4236-A1A6-00F093A041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5434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97CE96-03F8-48DE-BB65-8DAB17480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r-HR" sz="3600" dirty="0"/>
              <a:t>Dragi moji </a:t>
            </a:r>
            <a:r>
              <a:rPr lang="hr-HR" sz="3600" dirty="0" err="1"/>
              <a:t>sedmaši</a:t>
            </a:r>
            <a:r>
              <a:rPr lang="hr-HR" sz="3600" dirty="0"/>
              <a:t>!</a:t>
            </a:r>
            <a:r>
              <a:rPr lang="en-US" sz="3600" dirty="0"/>
              <a:t> </a:t>
            </a:r>
            <a:endParaRPr lang="hr-HR" sz="3600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FE95854-44D0-4AFF-8118-D8519B2CB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306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000" dirty="0"/>
              <a:t>Da ponovimo pravila: </a:t>
            </a:r>
          </a:p>
          <a:p>
            <a:pPr marL="514350" indent="-514350">
              <a:buAutoNum type="arabicPeriod"/>
            </a:pPr>
            <a:r>
              <a:rPr lang="hr-HR" sz="2000" dirty="0"/>
              <a:t>Uvijek prije nego otvorite prezentaciju za matematiku pripremite sve za rad kao da ste na nastavi (udžbenik, bilježnica, pribor za pisanje)</a:t>
            </a:r>
          </a:p>
          <a:p>
            <a:pPr marL="514350" indent="-514350">
              <a:buAutoNum type="arabicPeriod"/>
            </a:pPr>
            <a:r>
              <a:rPr lang="hr-HR" sz="2000" dirty="0" err="1"/>
              <a:t>Slide</a:t>
            </a:r>
            <a:r>
              <a:rPr lang="hr-HR" sz="2000" dirty="0"/>
              <a:t>-ove pregledavate tempom koji vam odgovara, ali je važno da svaki zadatak riješite i tek onda odete na drugi </a:t>
            </a:r>
            <a:r>
              <a:rPr lang="hr-HR" sz="2000" dirty="0" err="1"/>
              <a:t>slide</a:t>
            </a:r>
            <a:r>
              <a:rPr lang="hr-HR" sz="2000" dirty="0"/>
              <a:t> pogledati rješenja. </a:t>
            </a:r>
          </a:p>
          <a:p>
            <a:pPr marL="514350" indent="-514350">
              <a:buAutoNum type="arabicPeriod"/>
            </a:pPr>
            <a:r>
              <a:rPr lang="hr-HR" sz="2000" dirty="0"/>
              <a:t>U materijalima će biti precizirano što zapisati u bilježnicu. Na onom </a:t>
            </a:r>
            <a:r>
              <a:rPr lang="hr-HR" sz="2000" dirty="0" err="1"/>
              <a:t>slideu</a:t>
            </a:r>
            <a:r>
              <a:rPr lang="hr-HR" sz="2000" dirty="0"/>
              <a:t> što treba zapisati u bilježnicu biti će ovaj </a:t>
            </a:r>
            <a:r>
              <a:rPr lang="hr-HR" sz="2000" dirty="0" err="1"/>
              <a:t>znakić</a:t>
            </a:r>
            <a:r>
              <a:rPr lang="hr-HR" sz="2000" dirty="0"/>
              <a:t> :  </a:t>
            </a:r>
          </a:p>
          <a:p>
            <a:pPr marL="0" indent="0">
              <a:buNone/>
            </a:pPr>
            <a:r>
              <a:rPr lang="hr-HR" sz="2000" dirty="0"/>
              <a:t>         </a:t>
            </a:r>
          </a:p>
          <a:p>
            <a:pPr marL="514350" indent="-514350">
              <a:buAutoNum type="arabicPeriod" startAt="4"/>
            </a:pPr>
            <a:r>
              <a:rPr lang="hr-HR" sz="2000" dirty="0"/>
              <a:t>Pokušajte zadaće slati taj dan kada su zadane da vam se ne nakupljaju zaostatci. </a:t>
            </a:r>
          </a:p>
          <a:p>
            <a:pPr marL="457200" indent="-457200">
              <a:buAutoNum type="arabicPeriod" startAt="5"/>
            </a:pPr>
            <a:r>
              <a:rPr lang="hr-HR" sz="2000" dirty="0"/>
              <a:t>Ugodan rad svima, vjerujem da ćemo svi iz ovog puno naučiti. Budite</a:t>
            </a:r>
          </a:p>
          <a:p>
            <a:pPr marL="0" indent="0">
              <a:buNone/>
            </a:pPr>
            <a:r>
              <a:rPr lang="hr-HR" sz="2000" dirty="0"/>
              <a:t>         uporni i trudite se kako se trudite na satu! Pozdrav svima i jedva čekam</a:t>
            </a:r>
          </a:p>
          <a:p>
            <a:pPr marL="0" indent="0">
              <a:buNone/>
            </a:pPr>
            <a:r>
              <a:rPr lang="hr-HR" sz="2000" dirty="0"/>
              <a:t>         da se ponovno vidimo u školi! Samo polako i strpljivo !</a:t>
            </a:r>
          </a:p>
          <a:p>
            <a:pPr marL="0" indent="0">
              <a:buNone/>
            </a:pPr>
            <a:endParaRPr lang="hr-HR" sz="2000" dirty="0"/>
          </a:p>
          <a:p>
            <a:pPr marL="0" indent="0">
              <a:buNone/>
            </a:pPr>
            <a:r>
              <a:rPr lang="hr-HR" sz="2000" dirty="0"/>
              <a:t>Vaša učiteljica, Tanja Turk  </a:t>
            </a:r>
          </a:p>
          <a:p>
            <a:pPr marL="0" indent="0">
              <a:buNone/>
            </a:pPr>
            <a:br>
              <a:rPr lang="hr-HR" sz="2000" dirty="0"/>
            </a:br>
            <a:endParaRPr lang="hr-HR" sz="2000" dirty="0"/>
          </a:p>
        </p:txBody>
      </p:sp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A866D048-AE46-4B49-ACD6-19C9144EEDB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940176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8785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A10FDF-5AD8-4BFD-9B75-DBA89CA72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78214B2-66A4-427C-BCF0-0A09E036F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Pronađite u bilježnici i ponovite ove pojmove : kružnica, krug, polumjer, promjer, koncentrične kružnice, kružni vijenac, kružni isječak, kružni odsječak – ako imate mogućnost neka vas netko ispita – roditelj, braća…  </a:t>
            </a:r>
          </a:p>
        </p:txBody>
      </p:sp>
    </p:spTree>
    <p:extLst>
      <p:ext uri="{BB962C8B-B14F-4D97-AF65-F5344CB8AC3E}">
        <p14:creationId xmlns:p14="http://schemas.microsoft.com/office/powerpoint/2010/main" val="824876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3FF175-6836-4462-A209-5E6ADB568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Napomena: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B2A3F17-E2A8-4248-ADC3-05956105C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Učenici koji koriste udžbenik Matematički gledam ne trebaju prepisivati ovu prezentaciju nego : </a:t>
            </a:r>
          </a:p>
          <a:p>
            <a:pPr marL="514350" indent="-514350">
              <a:buAutoNum type="arabicPeriod"/>
            </a:pPr>
            <a:r>
              <a:rPr lang="hr-HR" dirty="0"/>
              <a:t>Odgledati video na 7. </a:t>
            </a:r>
            <a:r>
              <a:rPr lang="hr-HR" dirty="0" err="1"/>
              <a:t>slideu</a:t>
            </a:r>
            <a:endParaRPr lang="hr-HR" dirty="0"/>
          </a:p>
          <a:p>
            <a:pPr marL="514350" indent="-514350">
              <a:buAutoNum type="arabicPeriod"/>
            </a:pPr>
            <a:r>
              <a:rPr lang="hr-HR" dirty="0"/>
              <a:t>Pročitati i riješiti u svom udžbeniku sve od 108. – 111. str.</a:t>
            </a:r>
          </a:p>
          <a:p>
            <a:pPr marL="514350" indent="-514350">
              <a:buAutoNum type="arabicPeriod"/>
            </a:pPr>
            <a:r>
              <a:rPr lang="hr-HR" dirty="0"/>
              <a:t>U bilježnicu prepisati sa dna stranice 108. mogući položaji pravca </a:t>
            </a:r>
            <a:r>
              <a:rPr lang="hr-HR"/>
              <a:t>i kružnice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00788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201622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hr-HR" sz="6600" dirty="0"/>
              <a:t>Pravac i kružnica  </a:t>
            </a:r>
            <a:br>
              <a:rPr lang="hr-HR" sz="6600" dirty="0"/>
            </a:br>
            <a:r>
              <a:rPr lang="hr-HR" sz="6600" dirty="0"/>
              <a:t>(obrada) </a:t>
            </a:r>
          </a:p>
        </p:txBody>
      </p:sp>
      <p:pic>
        <p:nvPicPr>
          <p:cNvPr id="4" name="Picture 16" descr="knjiga02">
            <a:extLst>
              <a:ext uri="{FF2B5EF4-FFF2-40B4-BE49-F238E27FC236}">
                <a16:creationId xmlns:a16="http://schemas.microsoft.com/office/drawing/2014/main" id="{BC19A8C2-B726-4D94-8382-36706FF13E8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8C8712-234B-4986-9A41-330D048E30A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/>
              <a:t>Napomena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119CDFA-C28F-425D-8E84-543A8905D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Pogledajte sljedeći video :  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:a16="http://schemas.microsoft.com/office/drawing/2014/main" id="{2AFA102B-F2C9-43CA-8F22-0C42355B9AF1}"/>
              </a:ext>
            </a:extLst>
          </p:cNvPr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>
                <a:hlinkClick r:id="rId2"/>
              </a:rPr>
              <a:t>https://www.youtube.com/watch?v=nPJwUkXRDBQ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16536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8C8712-234B-4986-9A41-330D048E30A4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/>
              <a:t>Napomena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119CDFA-C28F-425D-8E84-543A8905D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Nakon što ste pogledali dobro video otvorite udžbenik na str. 50. i napravite što piše na sljedećem </a:t>
            </a:r>
            <a:r>
              <a:rPr lang="hr-HR" dirty="0" err="1"/>
              <a:t>slideu</a:t>
            </a:r>
            <a:r>
              <a:rPr lang="hr-H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32255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hr-HR" dirty="0"/>
              <a:t>AKTIVNOST 1. 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 Međusobni položaji pravca i kružnice </a:t>
            </a:r>
          </a:p>
          <a:p>
            <a:pPr>
              <a:buNone/>
            </a:pPr>
            <a:endParaRPr lang="hr-HR" dirty="0"/>
          </a:p>
        </p:txBody>
      </p:sp>
      <p:pic>
        <p:nvPicPr>
          <p:cNvPr id="5" name="Picture 16" descr="knjiga02">
            <a:extLst>
              <a:ext uri="{FF2B5EF4-FFF2-40B4-BE49-F238E27FC236}">
                <a16:creationId xmlns:a16="http://schemas.microsoft.com/office/drawing/2014/main" id="{1D7B7673-CEDC-4B04-BC4A-62A3D4BFFE6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0064" y="836712"/>
            <a:ext cx="92868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580</Words>
  <Application>Microsoft Office PowerPoint</Application>
  <PresentationFormat>Prikaz na zaslonu (4:3)</PresentationFormat>
  <Paragraphs>69</Paragraphs>
  <Slides>16</Slides>
  <Notes>1</Notes>
  <HiddenSlides>0</HiddenSlides>
  <MMClips>0</MMClips>
  <ScaleCrop>false</ScaleCrop>
  <HeadingPairs>
    <vt:vector size="8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Equation</vt:lpstr>
      <vt:lpstr>Udžbenik, str. 50.-51.   Učenici koji rade po udžbeniku Matematički gledam : str. 108. – 111.</vt:lpstr>
      <vt:lpstr>7. c – petak, 20.3.2020.    </vt:lpstr>
      <vt:lpstr>Dragi moji sedmaši! </vt:lpstr>
      <vt:lpstr>PowerPoint prezentacija</vt:lpstr>
      <vt:lpstr>Napomena: </vt:lpstr>
      <vt:lpstr>Pravac i kružnica   (obrada) </vt:lpstr>
      <vt:lpstr>Napomena </vt:lpstr>
      <vt:lpstr>Napomena </vt:lpstr>
      <vt:lpstr>AKTIVNOST 1. : </vt:lpstr>
      <vt:lpstr>1. Pravac i kružnica nemaju zajedničkih točaka</vt:lpstr>
      <vt:lpstr>2. Pravac i kružnica imaju jednu zajedničku točku (DIRALIŠTE)</vt:lpstr>
      <vt:lpstr>3. Pravac i kružnica imaju dvije zajedničke točke</vt:lpstr>
      <vt:lpstr>AKTIVNOST 2. – Konstrukcija tangente</vt:lpstr>
      <vt:lpstr>DOMAĆA ZADAĆA : </vt:lpstr>
      <vt:lpstr>Domaća zadaća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Talesov poučak  (obrada) </dc:title>
  <dc:creator>Doma</dc:creator>
  <cp:lastModifiedBy>Tanja Turk</cp:lastModifiedBy>
  <cp:revision>21</cp:revision>
  <dcterms:created xsi:type="dcterms:W3CDTF">2016-03-07T17:55:25Z</dcterms:created>
  <dcterms:modified xsi:type="dcterms:W3CDTF">2020-03-19T20:03:22Z</dcterms:modified>
</cp:coreProperties>
</file>