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407" r:id="rId2"/>
    <p:sldId id="406" r:id="rId3"/>
    <p:sldId id="384" r:id="rId4"/>
    <p:sldId id="383" r:id="rId5"/>
    <p:sldId id="358" r:id="rId6"/>
    <p:sldId id="307" r:id="rId7"/>
    <p:sldId id="393" r:id="rId8"/>
    <p:sldId id="389" r:id="rId9"/>
    <p:sldId id="379" r:id="rId10"/>
    <p:sldId id="380" r:id="rId11"/>
    <p:sldId id="381" r:id="rId12"/>
    <p:sldId id="394" r:id="rId13"/>
    <p:sldId id="395" r:id="rId14"/>
    <p:sldId id="396" r:id="rId15"/>
    <p:sldId id="351" r:id="rId16"/>
    <p:sldId id="397" r:id="rId17"/>
    <p:sldId id="402" r:id="rId18"/>
    <p:sldId id="398" r:id="rId19"/>
    <p:sldId id="400" r:id="rId20"/>
    <p:sldId id="401" r:id="rId21"/>
    <p:sldId id="368" r:id="rId22"/>
    <p:sldId id="403" r:id="rId23"/>
    <p:sldId id="405" r:id="rId24"/>
    <p:sldId id="404" r:id="rId25"/>
  </p:sldIdLst>
  <p:sldSz cx="9144000" cy="6858000" type="screen4x3"/>
  <p:notesSz cx="9925050" cy="6797675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73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855" cy="33988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900" y="0"/>
            <a:ext cx="4300855" cy="33988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r">
              <a:defRPr sz="1200"/>
            </a:lvl1pPr>
          </a:lstStyle>
          <a:p>
            <a:fld id="{DCAE364D-BBF7-4499-9B23-76BD25C9AAC7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38" tIns="45519" rIns="91038" bIns="45519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vert="horz" lIns="91038" tIns="45519" rIns="91038" bIns="455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1"/>
            <a:ext cx="4300855" cy="339884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900" y="6456611"/>
            <a:ext cx="4300855" cy="339884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r">
              <a:defRPr sz="1200"/>
            </a:lvl1pPr>
          </a:lstStyle>
          <a:p>
            <a:fld id="{FA55C0E0-0056-4444-9230-53B874D2775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3502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C9B1B-BCCC-4638-80C3-7C3F731D0792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yNtXo69xV8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yNtXo69xV8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B18E8E49-5D74-4C7F-802E-4F467310A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24" y="373132"/>
            <a:ext cx="8568952" cy="615221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2400" dirty="0"/>
              <a:t>ŠKOLSKA GODINA: 2019. /2020. </a:t>
            </a:r>
            <a:br>
              <a:rPr lang="hr-HR" sz="2400" dirty="0"/>
            </a:br>
            <a:r>
              <a:rPr lang="hr-HR" sz="2400" dirty="0"/>
              <a:t>RAZRED : 6. B</a:t>
            </a:r>
            <a:br>
              <a:rPr lang="hr-HR" sz="2400" dirty="0"/>
            </a:br>
            <a:r>
              <a:rPr lang="hr-HR" sz="2400" dirty="0"/>
              <a:t>NADNEVAK : </a:t>
            </a:r>
            <a:r>
              <a:rPr lang="hr-HR" sz="2400" b="1" dirty="0">
                <a:solidFill>
                  <a:srgbClr val="7030A0"/>
                </a:solidFill>
              </a:rPr>
              <a:t>20. ožujka 2020. </a:t>
            </a:r>
            <a:br>
              <a:rPr lang="hr-HR" sz="2400" dirty="0"/>
            </a:br>
            <a:r>
              <a:rPr lang="hr-HR" sz="2400" dirty="0"/>
              <a:t>REDNI BROJ SATA: 88. </a:t>
            </a:r>
            <a:br>
              <a:rPr lang="hr-HR" sz="2400" dirty="0"/>
            </a:b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110814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hr-HR" dirty="0"/>
              <a:t>Ponovimo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hr-HR" dirty="0"/>
                  <a:t>5.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35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6. 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3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7.  </a:t>
                </a:r>
                <a14:m>
                  <m:oMath xmlns:m="http://schemas.openxmlformats.org/officeDocument/2006/math">
                    <m:r>
                      <a:rPr lang="hr-HR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hr-HR">
                        <a:latin typeface="Cambria Math" panose="02040503050406030204" pitchFamily="18" charset="0"/>
                      </a:rPr>
                      <m:t>9</m:t>
                    </m:r>
                    <m:r>
                      <a:rPr lang="hr-HR" b="0" i="0" smtClean="0">
                        <a:latin typeface="Cambria Math" panose="02040503050406030204" pitchFamily="18" charset="0"/>
                      </a:rPr>
                      <m:t> :0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8.  </a:t>
                </a:r>
                <a14:m>
                  <m:oMath xmlns:m="http://schemas.openxmlformats.org/officeDocument/2006/math">
                    <m:r>
                      <a:rPr lang="hr-HR">
                        <a:latin typeface="Cambria Math" panose="02040503050406030204" pitchFamily="18" charset="0"/>
                      </a:rPr>
                      <m:t>3</m:t>
                    </m:r>
                    <m:r>
                      <a:rPr lang="hr-HR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E04DB7DC-3097-4941-963D-62690AB168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61963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3890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hr-HR" dirty="0"/>
              <a:t>Ponovimo: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hr-HR" dirty="0"/>
                  <a:t>9.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18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10.  </a:t>
                </a:r>
                <a14:m>
                  <m:oMath xmlns:m="http://schemas.openxmlformats.org/officeDocument/2006/math">
                    <m:r>
                      <a:rPr lang="hr-HR" b="0" i="0" smtClean="0">
                        <a:latin typeface="Cambria Math" panose="02040503050406030204" pitchFamily="18" charset="0"/>
                      </a:rPr>
                      <m:t>27 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endParaRPr lang="hr-HR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4C541713-540B-48AC-A20C-EB42FD5961D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61963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226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hr-HR" dirty="0"/>
              <a:t>Rješenja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hr-HR" dirty="0"/>
                  <a:t>1.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−21: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2. 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6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3.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0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4. 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6 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=−7 </m:t>
                    </m:r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7C6CA6DD-1088-4DF1-8866-710230AA7B0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61963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562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hr-HR" dirty="0"/>
              <a:t>Rješenja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hr-HR" dirty="0"/>
                  <a:t>5.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35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=−5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6. 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3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b="0" i="0" smtClean="0"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7.  </a:t>
                </a:r>
                <a14:m>
                  <m:oMath xmlns:m="http://schemas.openxmlformats.org/officeDocument/2006/math">
                    <m:r>
                      <a:rPr lang="hr-HR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hr-HR">
                        <a:latin typeface="Cambria Math" panose="02040503050406030204" pitchFamily="18" charset="0"/>
                      </a:rPr>
                      <m:t>9</m:t>
                    </m:r>
                    <m:r>
                      <a:rPr lang="hr-HR" b="0" i="0" smtClean="0">
                        <a:latin typeface="Cambria Math" panose="02040503050406030204" pitchFamily="18" charset="0"/>
                      </a:rPr>
                      <m:t> :0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hr-HR" b="0" dirty="0"/>
                  <a:t>nema </a:t>
                </a:r>
                <a:r>
                  <a:rPr lang="hr-HR" b="0" dirty="0" err="1"/>
                  <a:t>rj</a:t>
                </a:r>
                <a:r>
                  <a:rPr lang="hr-HR" b="0" dirty="0"/>
                  <a:t>. </a:t>
                </a:r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8.  </a:t>
                </a:r>
                <a14:m>
                  <m:oMath xmlns:m="http://schemas.openxmlformats.org/officeDocument/2006/math">
                    <m:r>
                      <a:rPr lang="hr-HR">
                        <a:latin typeface="Cambria Math" panose="02040503050406030204" pitchFamily="18" charset="0"/>
                      </a:rPr>
                      <m:t>3</m:t>
                    </m:r>
                    <m:r>
                      <a:rPr lang="hr-HR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=−8</m:t>
                    </m:r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E04DB7DC-3097-4941-963D-62690AB168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61963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7000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hr-HR" dirty="0"/>
              <a:t>Rješenja: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hr-HR" dirty="0"/>
                  <a:t>9.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18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10.  </a:t>
                </a:r>
                <a14:m>
                  <m:oMath xmlns:m="http://schemas.openxmlformats.org/officeDocument/2006/math">
                    <m:r>
                      <a:rPr lang="hr-HR" b="0" i="0" smtClean="0">
                        <a:latin typeface="Cambria Math" panose="02040503050406030204" pitchFamily="18" charset="0"/>
                      </a:rPr>
                      <m:t>27 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=−9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endParaRPr lang="hr-HR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4C541713-540B-48AC-A20C-EB42FD5961D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61963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2750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784976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r-HR" sz="3200" dirty="0">
                <a:latin typeface="Arial Black" pitchFamily="34" charset="0"/>
              </a:rPr>
              <a:t>VIŠE RAČUNSKIH OPERACIJA ...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7584" y="1988840"/>
            <a:ext cx="695536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hr-HR" sz="4400" dirty="0"/>
              <a:t>MNOŽENJE I DIJELJENJE </a:t>
            </a:r>
          </a:p>
          <a:p>
            <a:pPr marL="342900" indent="-342900">
              <a:buAutoNum type="arabicPeriod"/>
            </a:pPr>
            <a:r>
              <a:rPr lang="hr-HR" sz="4400" dirty="0"/>
              <a:t>ZBRAJANJE I ODUZIMANJE  </a:t>
            </a:r>
          </a:p>
          <a:p>
            <a:pPr marL="342900" indent="-342900"/>
            <a:r>
              <a:rPr lang="hr-HR" sz="4400" dirty="0"/>
              <a:t>     </a:t>
            </a:r>
          </a:p>
        </p:txBody>
      </p:sp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2CB8AD69-12A1-4ECB-8A66-C9660908982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139" y="260648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6324E8DE-2D0E-48A8-8F88-37ED19C56B90}"/>
              </a:ext>
            </a:extLst>
          </p:cNvPr>
          <p:cNvSpPr/>
          <p:nvPr/>
        </p:nvSpPr>
        <p:spPr>
          <a:xfrm>
            <a:off x="2286000" y="53732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>
                <a:hlinkClick r:id="rId2"/>
              </a:rPr>
              <a:t>https://www.youtube.com/watch?v=LyNtXo69xV8</a:t>
            </a:r>
            <a:endParaRPr lang="hr-HR" dirty="0"/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8ABC4850-3595-4B1E-A0B9-1C640B4BA9D2}"/>
              </a:ext>
            </a:extLst>
          </p:cNvPr>
          <p:cNvSpPr txBox="1"/>
          <p:nvPr/>
        </p:nvSpPr>
        <p:spPr>
          <a:xfrm flipH="1">
            <a:off x="287524" y="119761"/>
            <a:ext cx="85689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KLIKNITE NA DONJI LINK I POGLEDAJTE VIDEO, VRLO DETALJNO JE OBJAŠNJENO KAKO RJEŠAVATI ZADATKE S VIŠE RAČUNSKIH OPERACIJA.</a:t>
            </a:r>
          </a:p>
          <a:p>
            <a:endParaRPr lang="hr-HR" sz="2400" dirty="0"/>
          </a:p>
          <a:p>
            <a:r>
              <a:rPr lang="hr-HR" sz="2400" dirty="0"/>
              <a:t>POGLEDAJTE PRIMJERE a, b i c  I ZAPIŠITE IH U BILJEŽNICU.</a:t>
            </a:r>
          </a:p>
          <a:p>
            <a:endParaRPr lang="hr-HR" sz="2400" dirty="0"/>
          </a:p>
          <a:p>
            <a:r>
              <a:rPr lang="hr-HR" sz="2400" dirty="0"/>
              <a:t>NAKON TOGA ZAUSTAVITE VIDEO I ZAPIŠETE ZADATKE ZA VJEŽBU I SAMI IH RIJEŠITE – SAMO a, b, c, d, g </a:t>
            </a:r>
          </a:p>
          <a:p>
            <a:endParaRPr lang="hr-HR" sz="2400" dirty="0"/>
          </a:p>
          <a:p>
            <a:r>
              <a:rPr lang="hr-HR" sz="2400" dirty="0"/>
              <a:t>POKRENETE OPET VIDEO I PROVJERITE RJEŠENJA, SVAKI POSTUPAK JEDAN BOD, NPR. JEDNO MNOŽENJE – JEDAN BOD. </a:t>
            </a:r>
          </a:p>
          <a:p>
            <a:endParaRPr lang="hr-HR" sz="2400" dirty="0"/>
          </a:p>
          <a:p>
            <a:r>
              <a:rPr lang="hr-HR" sz="2400" dirty="0"/>
              <a:t>ZADATKE KOJE NISTE IMALI TOČNO, ZAPIŠITE PONOVO SA TOČNIM RJEŠENJIMA.   </a:t>
            </a:r>
          </a:p>
        </p:txBody>
      </p:sp>
    </p:spTree>
    <p:extLst>
      <p:ext uri="{BB962C8B-B14F-4D97-AF65-F5344CB8AC3E}">
        <p14:creationId xmlns:p14="http://schemas.microsoft.com/office/powerpoint/2010/main" val="748170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6324E8DE-2D0E-48A8-8F88-37ED19C56B90}"/>
              </a:ext>
            </a:extLst>
          </p:cNvPr>
          <p:cNvSpPr/>
          <p:nvPr/>
        </p:nvSpPr>
        <p:spPr>
          <a:xfrm>
            <a:off x="2286000" y="53732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>
                <a:hlinkClick r:id="rId2"/>
              </a:rPr>
              <a:t>https://www.youtube.com/watch?v=LyNtXo69xV8</a:t>
            </a:r>
            <a:endParaRPr lang="hr-HR" dirty="0"/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8ABC4850-3595-4B1E-A0B9-1C640B4BA9D2}"/>
              </a:ext>
            </a:extLst>
          </p:cNvPr>
          <p:cNvSpPr txBox="1"/>
          <p:nvPr/>
        </p:nvSpPr>
        <p:spPr>
          <a:xfrm flipH="1">
            <a:off x="287524" y="119761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AKO NE MOŽETE OVDJE POKRENUTI VIDEO, LINK ĆE BITI STAVLJEN NA STRANICU ŠKOLE I NA YAMMERU PA MOŽETE TAMO POKUŠATI. </a:t>
            </a:r>
          </a:p>
        </p:txBody>
      </p:sp>
    </p:spTree>
    <p:extLst>
      <p:ext uri="{BB962C8B-B14F-4D97-AF65-F5344CB8AC3E}">
        <p14:creationId xmlns:p14="http://schemas.microsoft.com/office/powerpoint/2010/main" val="3866824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EE5572F9-6C41-4294-9540-012182E1BA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950" y="1969542"/>
            <a:ext cx="5372100" cy="4343400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46A543B4-5279-46C6-AB58-744BA8660A55}"/>
              </a:ext>
            </a:extLst>
          </p:cNvPr>
          <p:cNvSpPr txBox="1"/>
          <p:nvPr/>
        </p:nvSpPr>
        <p:spPr>
          <a:xfrm>
            <a:off x="323528" y="476672"/>
            <a:ext cx="47384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OVO TREBA BITI ZAPISANO </a:t>
            </a:r>
          </a:p>
        </p:txBody>
      </p:sp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C56A8288-0D6D-4773-B39B-ADB3C3C9B5F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139" y="260648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0698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46A543B4-5279-46C6-AB58-744BA8660A55}"/>
              </a:ext>
            </a:extLst>
          </p:cNvPr>
          <p:cNvSpPr txBox="1"/>
          <p:nvPr/>
        </p:nvSpPr>
        <p:spPr>
          <a:xfrm>
            <a:off x="323528" y="476672"/>
            <a:ext cx="47384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OVO TREBA BITI ZAPISANO </a:t>
            </a:r>
          </a:p>
        </p:txBody>
      </p:sp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C56A8288-0D6D-4773-B39B-ADB3C3C9B5F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139" y="260648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FF378F31-DCDB-4550-B7E6-2C0B10C349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539" y="1340768"/>
            <a:ext cx="70866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833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6BD7D8-4083-40D7-8C7B-A4E8DE6F9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>
            <a:normAutofit fontScale="90000"/>
          </a:bodyPr>
          <a:lstStyle/>
          <a:p>
            <a:r>
              <a:rPr lang="hr-HR" dirty="0"/>
              <a:t>Udžbenik, str. 31.-33.</a:t>
            </a:r>
            <a:br>
              <a:rPr lang="hr-HR" dirty="0"/>
            </a:br>
            <a:br>
              <a:rPr lang="hr-HR" dirty="0"/>
            </a:br>
            <a:r>
              <a:rPr lang="hr-HR" dirty="0"/>
              <a:t>Učenici koji rade po udžbeniku Matematička vijest :  str. 106. -108.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72292A4-3129-4BFA-B911-AA90165FA3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Preporuka: stavite na dijaprojekciju</a:t>
            </a:r>
          </a:p>
        </p:txBody>
      </p:sp>
    </p:spTree>
    <p:extLst>
      <p:ext uri="{BB962C8B-B14F-4D97-AF65-F5344CB8AC3E}">
        <p14:creationId xmlns:p14="http://schemas.microsoft.com/office/powerpoint/2010/main" val="14363422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46A543B4-5279-46C6-AB58-744BA8660A55}"/>
              </a:ext>
            </a:extLst>
          </p:cNvPr>
          <p:cNvSpPr txBox="1"/>
          <p:nvPr/>
        </p:nvSpPr>
        <p:spPr>
          <a:xfrm>
            <a:off x="323528" y="476672"/>
            <a:ext cx="855554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ZADATCI ZA VJEŽBU – RIJEŠITI SAMO I PROVJERITI  </a:t>
            </a:r>
          </a:p>
          <a:p>
            <a:r>
              <a:rPr lang="hr-HR" sz="3200" dirty="0"/>
              <a:t>a,  b,  c,   d,   g  </a:t>
            </a:r>
          </a:p>
        </p:txBody>
      </p:sp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C56A8288-0D6D-4773-B39B-ADB3C3C9B5F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844824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Slika 1">
            <a:extLst>
              <a:ext uri="{FF2B5EF4-FFF2-40B4-BE49-F238E27FC236}">
                <a16:creationId xmlns:a16="http://schemas.microsoft.com/office/drawing/2014/main" id="{8D4B4F86-6EED-4610-8214-4481697B6D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6362" y="1844824"/>
            <a:ext cx="6391275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439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/>
              <a:t>DOMAĆA ZADAĆA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Udžbenik, str. 33. / 149.  b, d, </a:t>
            </a:r>
          </a:p>
          <a:p>
            <a:pPr>
              <a:buNone/>
            </a:pPr>
            <a:r>
              <a:rPr lang="hr-HR" dirty="0"/>
              <a:t>                                   150.  a, d </a:t>
            </a:r>
          </a:p>
          <a:p>
            <a:pPr>
              <a:buNone/>
            </a:pPr>
            <a:r>
              <a:rPr lang="hr-HR" dirty="0"/>
              <a:t>                                   151.  a, c </a:t>
            </a:r>
          </a:p>
          <a:p>
            <a:pPr>
              <a:buNone/>
            </a:pPr>
            <a:r>
              <a:rPr lang="hr-HR" dirty="0"/>
              <a:t>                                   152.  a, d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                                 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61B5C6-0BC4-4F20-ADA2-FD51BC64E2A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/>
              <a:t>Domaća zadaća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ED549DC-2387-4955-81A7-FD7C980FB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Učenici koji rade po udžbeniku Matematička vijest : str. 107. /  161.,  162.,  163. </a:t>
            </a:r>
          </a:p>
        </p:txBody>
      </p:sp>
    </p:spTree>
    <p:extLst>
      <p:ext uri="{BB962C8B-B14F-4D97-AF65-F5344CB8AC3E}">
        <p14:creationId xmlns:p14="http://schemas.microsoft.com/office/powerpoint/2010/main" val="23690225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9B0B65-E936-40EB-9D81-F3C0EEE52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11DE78F-BDC4-40AC-9ABC-EBE2B5DEE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Obavezno : kada odradite ovaj sat na </a:t>
            </a:r>
            <a:r>
              <a:rPr lang="hr-HR" dirty="0" err="1"/>
              <a:t>yammeru</a:t>
            </a:r>
            <a:r>
              <a:rPr lang="hr-HR" dirty="0"/>
              <a:t> stisnuti </a:t>
            </a:r>
            <a:r>
              <a:rPr lang="hr-HR" dirty="0" err="1"/>
              <a:t>like</a:t>
            </a:r>
            <a:r>
              <a:rPr lang="hr-HR" dirty="0"/>
              <a:t> na post koji ću objaviti vezan uz ovu temu. To će zasad biti dokaz da ste odradili ovaj sat.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 Zadaću poslikajte i pošaljite kako smo i prethodni sat, čujemo se u grupi!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/>
              <a:t>Sretno!!</a:t>
            </a:r>
          </a:p>
        </p:txBody>
      </p:sp>
    </p:spTree>
    <p:extLst>
      <p:ext uri="{BB962C8B-B14F-4D97-AF65-F5344CB8AC3E}">
        <p14:creationId xmlns:p14="http://schemas.microsoft.com/office/powerpoint/2010/main" val="2829636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5DE391-2DF0-4B3A-A068-B92A24D59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Važno!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F7F9769-63C3-4DC6-812A-05E610362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VELIKE POHVALE SVIMA ZA ODLIČNO SNALAŽENJE U PRVOJ LEKCIJI I ODLIČNU KOMUNIKACIJU. </a:t>
            </a:r>
          </a:p>
          <a:p>
            <a:pPr marL="0" indent="0">
              <a:buNone/>
            </a:pPr>
            <a:r>
              <a:rPr lang="hr-HR" dirty="0"/>
              <a:t>SAMO TAKO DALJE!</a:t>
            </a:r>
          </a:p>
        </p:txBody>
      </p:sp>
    </p:spTree>
    <p:extLst>
      <p:ext uri="{BB962C8B-B14F-4D97-AF65-F5344CB8AC3E}">
        <p14:creationId xmlns:p14="http://schemas.microsoft.com/office/powerpoint/2010/main" val="1391996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56B527-2473-4670-828E-0EC7A145A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Školski rad – online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99BF73B-4E1F-4BB2-8200-E1CFE77B5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  </a:t>
            </a:r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/>
              <a:t>Dijeljenje cijelih brojeva </a:t>
            </a:r>
          </a:p>
          <a:p>
            <a:pPr marL="0" indent="0" algn="ctr">
              <a:buNone/>
            </a:pPr>
            <a:r>
              <a:rPr lang="hr-HR" dirty="0"/>
              <a:t>- vježbanje i ponavljanje- </a:t>
            </a:r>
          </a:p>
        </p:txBody>
      </p:sp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7FA25538-2795-4D46-8C7F-188BB94078C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50428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9430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0F4C31-C688-4792-AA24-D7563780A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PONOVIMO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F0A2DAE-563B-49FE-9086-F5910C17F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Pronađite u bilježnici i ponovite kako dijelimo cijele brojeve, ponovite tablicu predznaka</a:t>
            </a:r>
          </a:p>
        </p:txBody>
      </p:sp>
    </p:spTree>
    <p:extLst>
      <p:ext uri="{BB962C8B-B14F-4D97-AF65-F5344CB8AC3E}">
        <p14:creationId xmlns:p14="http://schemas.microsoft.com/office/powerpoint/2010/main" val="2487732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/>
              <a:t>Opće pravilo</a:t>
            </a:r>
          </a:p>
        </p:txBody>
      </p:sp>
      <p:sp>
        <p:nvSpPr>
          <p:cNvPr id="1423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Times New Roman" pitchFamily="18" charset="0"/>
              <a:buNone/>
            </a:pPr>
            <a:r>
              <a:rPr lang="hr-HR" dirty="0">
                <a:solidFill>
                  <a:srgbClr val="00B050"/>
                </a:solidFill>
              </a:rPr>
              <a:t>     </a:t>
            </a:r>
            <a:r>
              <a:rPr lang="hr-HR" sz="2800" dirty="0">
                <a:solidFill>
                  <a:srgbClr val="00B050"/>
                </a:solidFill>
              </a:rPr>
              <a:t>Dva cijela broja dijelimo tako da podijelimo njihove apsolutne vrijednosti. </a:t>
            </a:r>
          </a:p>
          <a:p>
            <a:pPr algn="ctr">
              <a:buFont typeface="Times New Roman" pitchFamily="18" charset="0"/>
              <a:buNone/>
            </a:pPr>
            <a:r>
              <a:rPr lang="hr-HR" sz="2800" dirty="0">
                <a:solidFill>
                  <a:srgbClr val="00B050"/>
                </a:solidFill>
              </a:rPr>
              <a:t>Ako su brojevi jednakih predznaka, količnik je pozitivan, a ako su različitih predznaka, količnik je negativan. </a:t>
            </a:r>
          </a:p>
          <a:p>
            <a:pPr algn="ctr">
              <a:buFont typeface="Times New Roman" pitchFamily="18" charset="0"/>
              <a:buNone/>
            </a:pPr>
            <a:r>
              <a:rPr lang="hr-HR" sz="2800" dirty="0">
                <a:solidFill>
                  <a:srgbClr val="00B050"/>
                </a:solidFill>
              </a:rPr>
              <a:t>     Količnik nule i bilo kojeg cijelog broja različitog od nule je uvijek nula.</a:t>
            </a:r>
          </a:p>
          <a:p>
            <a:pPr algn="ctr">
              <a:buFont typeface="Times New Roman" pitchFamily="18" charset="0"/>
              <a:buNone/>
            </a:pPr>
            <a:r>
              <a:rPr lang="hr-HR" sz="2800" dirty="0">
                <a:solidFill>
                  <a:srgbClr val="00B050"/>
                </a:solidFill>
              </a:rPr>
              <a:t>     </a:t>
            </a:r>
            <a:r>
              <a:rPr lang="hr-HR" sz="2800" dirty="0">
                <a:solidFill>
                  <a:srgbClr val="FF0000"/>
                </a:solidFill>
              </a:rPr>
              <a:t>Pri  dijeljenju cijelih brojeva ne vrijedi svojstvo komutativnosti.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457120" cy="1143480"/>
          </a:xfrm>
        </p:spPr>
        <p:txBody>
          <a:bodyPr/>
          <a:lstStyle/>
          <a:p>
            <a:r>
              <a:rPr lang="hr-HR" dirty="0"/>
              <a:t>Tablica predznaka - dijeljenje</a:t>
            </a:r>
            <a:endParaRPr lang="en-US" dirty="0"/>
          </a:p>
        </p:txBody>
      </p:sp>
      <p:sp>
        <p:nvSpPr>
          <p:cNvPr id="134147" name="Rectangle 2"/>
          <p:cNvSpPr>
            <a:spLocks noGrp="1" noChangeArrowheads="1"/>
          </p:cNvSpPr>
          <p:nvPr>
            <p:ph idx="1"/>
          </p:nvPr>
        </p:nvSpPr>
        <p:spPr>
          <a:xfrm>
            <a:off x="424801" y="1873637"/>
            <a:ext cx="8228160" cy="4740978"/>
          </a:xfrm>
        </p:spPr>
        <p:txBody>
          <a:bodyPr tIns="17601"/>
          <a:lstStyle/>
          <a:p>
            <a:pPr marL="391686" indent="-293764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2000" dirty="0"/>
          </a:p>
          <a:p>
            <a:pPr marL="391686" indent="-293764">
              <a:buClr>
                <a:srgbClr val="FFCC99"/>
              </a:buClr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3520" y="2392091"/>
          <a:ext cx="6096960" cy="2102624"/>
        </p:xfrm>
        <a:graphic>
          <a:graphicData uri="http://schemas.openxmlformats.org/drawingml/2006/table">
            <a:tbl>
              <a:tblPr/>
              <a:tblGrid>
                <a:gridCol w="152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3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56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:</a:t>
                      </a: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+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–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6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+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+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nemoguće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–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6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neodređeno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6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–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–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nemoguće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+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417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6000" y="4604164"/>
            <a:ext cx="2656800" cy="1862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3127C2-2B84-4418-A1DC-4D9A946FA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Provjera domaće zadaće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BB301F5-3FC3-49E5-A2D2-2520DDD05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Odaberite zadaću jednog učenika iz grupe. Pregledajte ju i u grupu napišite : </a:t>
            </a:r>
          </a:p>
          <a:p>
            <a:pPr marL="514350" indent="-514350">
              <a:buAutoNum type="arabicPeriod"/>
            </a:pPr>
            <a:r>
              <a:rPr lang="hr-HR" dirty="0"/>
              <a:t>Čiju ste zadaću preuzeli/pregledali?</a:t>
            </a:r>
          </a:p>
          <a:p>
            <a:pPr marL="514350" indent="-514350">
              <a:buAutoNum type="arabicPeriod"/>
            </a:pPr>
            <a:r>
              <a:rPr lang="hr-HR" dirty="0"/>
              <a:t>Koje su greške ako ih ima?</a:t>
            </a:r>
          </a:p>
          <a:p>
            <a:pPr marL="514350" indent="-514350">
              <a:buAutoNum type="arabicPeriod"/>
            </a:pPr>
            <a:r>
              <a:rPr lang="hr-HR" dirty="0"/>
              <a:t>Neku rečenicu povratne informacije ? </a:t>
            </a:r>
          </a:p>
          <a:p>
            <a:pPr marL="0" indent="0">
              <a:buNone/>
            </a:pPr>
            <a:r>
              <a:rPr lang="hr-HR" dirty="0"/>
              <a:t>Radite na način kako radimo kada zamijenimo svoje zadaće na satu. </a:t>
            </a:r>
          </a:p>
        </p:txBody>
      </p:sp>
    </p:spTree>
    <p:extLst>
      <p:ext uri="{BB962C8B-B14F-4D97-AF65-F5344CB8AC3E}">
        <p14:creationId xmlns:p14="http://schemas.microsoft.com/office/powerpoint/2010/main" val="2838624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8C83F2-654A-46BC-8872-64A9B8BDC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091EBCB-0722-44B0-AE83-66B02E5CC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Prepišite sljedećih 10 zadataka i pokušajte samostalno riješiti, a nakon toga si ispravite i provjerite rješenja. Sretno ! </a:t>
            </a:r>
          </a:p>
        </p:txBody>
      </p:sp>
    </p:spTree>
    <p:extLst>
      <p:ext uri="{BB962C8B-B14F-4D97-AF65-F5344CB8AC3E}">
        <p14:creationId xmlns:p14="http://schemas.microsoft.com/office/powerpoint/2010/main" val="1747175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hr-HR" dirty="0"/>
              <a:t>Ponovimo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hr-HR" dirty="0"/>
                  <a:t>1.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−21: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2. 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6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3.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0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4. 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6 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7C6CA6DD-1088-4DF1-8866-710230AA7B0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61963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2926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685</Words>
  <Application>Microsoft Office PowerPoint</Application>
  <PresentationFormat>Prikaz na zaslonu (4:3)</PresentationFormat>
  <Paragraphs>119</Paragraphs>
  <Slides>24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24</vt:i4>
      </vt:variant>
    </vt:vector>
  </HeadingPairs>
  <TitlesOfParts>
    <vt:vector size="30" baseType="lpstr">
      <vt:lpstr>Arial</vt:lpstr>
      <vt:lpstr>Arial Black</vt:lpstr>
      <vt:lpstr>Calibri</vt:lpstr>
      <vt:lpstr>Cambria Math</vt:lpstr>
      <vt:lpstr>Times New Roman</vt:lpstr>
      <vt:lpstr>Office Theme</vt:lpstr>
      <vt:lpstr>ŠKOLSKA GODINA: 2019. /2020.  RAZRED : 6. B NADNEVAK : 20. ožujka 2020.  REDNI BROJ SATA: 88.  </vt:lpstr>
      <vt:lpstr>Udžbenik, str. 31.-33.  Učenici koji rade po udžbeniku Matematička vijest :  str. 106. -108. </vt:lpstr>
      <vt:lpstr>Školski rad – online </vt:lpstr>
      <vt:lpstr>PONOVIMO </vt:lpstr>
      <vt:lpstr>Opće pravilo</vt:lpstr>
      <vt:lpstr>Tablica predznaka - dijeljenje</vt:lpstr>
      <vt:lpstr>Provjera domaće zadaće </vt:lpstr>
      <vt:lpstr>PowerPoint prezentacija</vt:lpstr>
      <vt:lpstr>Ponovimo : </vt:lpstr>
      <vt:lpstr>Ponovimo : </vt:lpstr>
      <vt:lpstr>Ponovimo: </vt:lpstr>
      <vt:lpstr>Rješenja : </vt:lpstr>
      <vt:lpstr>Rješenja : </vt:lpstr>
      <vt:lpstr>Rješenja: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DOMAĆA ZADAĆA</vt:lpstr>
      <vt:lpstr>Domaća zadaća</vt:lpstr>
      <vt:lpstr>PowerPoint prezentacija</vt:lpstr>
      <vt:lpstr>Važno!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a – 20. 2. 2017. 6. b – 21. 2. 2017. </dc:title>
  <dc:creator>Doma</dc:creator>
  <cp:lastModifiedBy>Tanja Turk</cp:lastModifiedBy>
  <cp:revision>46</cp:revision>
  <cp:lastPrinted>2020-03-11T16:29:47Z</cp:lastPrinted>
  <dcterms:created xsi:type="dcterms:W3CDTF">2017-02-19T13:30:06Z</dcterms:created>
  <dcterms:modified xsi:type="dcterms:W3CDTF">2020-03-18T14:51:01Z</dcterms:modified>
</cp:coreProperties>
</file>