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96" r:id="rId3"/>
    <p:sldId id="470" r:id="rId4"/>
    <p:sldId id="407" r:id="rId5"/>
    <p:sldId id="458" r:id="rId6"/>
    <p:sldId id="384" r:id="rId7"/>
    <p:sldId id="459" r:id="rId8"/>
    <p:sldId id="373" r:id="rId9"/>
    <p:sldId id="465" r:id="rId10"/>
    <p:sldId id="387" r:id="rId11"/>
    <p:sldId id="466" r:id="rId12"/>
    <p:sldId id="448" r:id="rId13"/>
    <p:sldId id="278" r:id="rId14"/>
    <p:sldId id="280" r:id="rId15"/>
    <p:sldId id="467" r:id="rId16"/>
    <p:sldId id="468" r:id="rId17"/>
    <p:sldId id="469" r:id="rId18"/>
    <p:sldId id="457" r:id="rId19"/>
    <p:sldId id="463" r:id="rId20"/>
    <p:sldId id="394" r:id="rId21"/>
  </p:sldIdLst>
  <p:sldSz cx="9144000" cy="6858000" type="screen4x3"/>
  <p:notesSz cx="9925050" cy="67976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17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469D7572-3C92-4092-BA7C-BFBA634D49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0702" cy="34118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E2B0A37-7405-45FB-9D7A-D6F6E6751A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045" y="2"/>
            <a:ext cx="4300702" cy="34118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29A6F8F3-AE38-4D14-A1BB-9E8434FA2DBA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C98E730-057C-4E1E-A666-79FBD7B59E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492"/>
            <a:ext cx="4300702" cy="341183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7FCE5CF-0328-4CFA-8CFA-4960DD29B5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045" y="6456492"/>
            <a:ext cx="4300702" cy="341183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11226F26-636C-4B6C-BA40-3289B502F4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2698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988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988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043BE384-E041-49F2-970F-833EC58F7AEE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vert="horz" lIns="91038" tIns="45519" rIns="91038" bIns="455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0855" cy="33988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901" y="6456611"/>
            <a:ext cx="4300855" cy="33988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1654C456-EB89-4E5A-A75B-901369B1B3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742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4C456-EB89-4E5A-A75B-901369B1B34B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677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DB05-4600-4437-AE8B-7790FDA7B4D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75B-C2B0-407B-B85D-1D0E30D69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DB05-4600-4437-AE8B-7790FDA7B4D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75B-C2B0-407B-B85D-1D0E30D69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DB05-4600-4437-AE8B-7790FDA7B4D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75B-C2B0-407B-B85D-1D0E30D69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DB05-4600-4437-AE8B-7790FDA7B4D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75B-C2B0-407B-B85D-1D0E30D69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DB05-4600-4437-AE8B-7790FDA7B4D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75B-C2B0-407B-B85D-1D0E30D69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DB05-4600-4437-AE8B-7790FDA7B4D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75B-C2B0-407B-B85D-1D0E30D69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DB05-4600-4437-AE8B-7790FDA7B4D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75B-C2B0-407B-B85D-1D0E30D69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DB05-4600-4437-AE8B-7790FDA7B4D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75B-C2B0-407B-B85D-1D0E30D69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DB05-4600-4437-AE8B-7790FDA7B4D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75B-C2B0-407B-B85D-1D0E30D69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DB05-4600-4437-AE8B-7790FDA7B4D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75B-C2B0-407B-B85D-1D0E30D69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DB05-4600-4437-AE8B-7790FDA7B4D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75B-C2B0-407B-B85D-1D0E30D69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DB05-4600-4437-AE8B-7790FDA7B4D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275B-C2B0-407B-B85D-1D0E30D69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png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0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png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tanja.turk@skole.h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545" y="230783"/>
            <a:ext cx="7772400" cy="147002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7030A0"/>
                </a:solidFill>
              </a:rPr>
              <a:t>DIJELOVI KRUGA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AD8829C-871A-431E-80B9-DFDA8FEC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3" y="1916832"/>
            <a:ext cx="3168352" cy="43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BEA31B71-8DD1-4F66-93AB-F1F9A0F0801A}"/>
              </a:ext>
            </a:extLst>
          </p:cNvPr>
          <p:cNvSpPr/>
          <p:nvPr/>
        </p:nvSpPr>
        <p:spPr>
          <a:xfrm>
            <a:off x="3983946" y="196837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Na ovoj je poštanskoj marki Arhimed upravo uhvaćen u jednom od </a:t>
            </a:r>
            <a:r>
              <a:rPr lang="hr-HR" dirty="0"/>
              <a:t>svojih nestašluka. Šarao je šestarom po klupi! </a:t>
            </a:r>
          </a:p>
          <a:p>
            <a:r>
              <a:rPr lang="hr-HR" dirty="0"/>
              <a:t>Sram ga bilo. ;) </a:t>
            </a:r>
          </a:p>
          <a:p>
            <a:r>
              <a:rPr lang="hr-HR" dirty="0"/>
              <a:t>Prije nego ga natjeraju da sve to pobriše, brzo zavirimo u njegov crtež.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894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72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Prepiši  PRIMJER 1. sa stranice 36. i definiciju KRUŽNOG ISJEČKA  sa str.  36. 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Aktivnost 3. – KRUŽNI ISJEČAK 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3E16FD0-FFB4-4B67-953A-EC040FD95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6912"/>
            <a:ext cx="5127685" cy="201622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B0D949B-7A7C-45A2-810F-02F7D86E5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5282448"/>
            <a:ext cx="5459330" cy="1170888"/>
          </a:xfrm>
          <a:prstGeom prst="rect">
            <a:avLst/>
          </a:prstGeom>
        </p:spPr>
      </p:pic>
      <p:pic>
        <p:nvPicPr>
          <p:cNvPr id="8" name="Picture 16" descr="knjiga02">
            <a:extLst>
              <a:ext uri="{FF2B5EF4-FFF2-40B4-BE49-F238E27FC236}">
                <a16:creationId xmlns:a16="http://schemas.microsoft.com/office/drawing/2014/main" id="{73C1EC20-0139-4D7A-ACED-FCB2137D7D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304473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03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AD400C-A037-40D0-B3E3-95885EC7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789FD1-2EFB-4DA8-9B5D-737262B0E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Sljedeći </a:t>
            </a:r>
            <a:r>
              <a:rPr lang="hr-HR" dirty="0" err="1"/>
              <a:t>slide</a:t>
            </a:r>
            <a:r>
              <a:rPr lang="hr-HR" dirty="0"/>
              <a:t> ako imate mogućnosti isprintajte si i zalijepite u bilježnice, a ako nemate, prođite po listiću samo usmeno i provjerite rješenja. Uvijek prvo probajte sami, a onda kliknete na rješenja.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030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53179"/>
            <a:ext cx="8964488" cy="504056"/>
          </a:xfrm>
        </p:spPr>
        <p:txBody>
          <a:bodyPr>
            <a:normAutofit fontScale="90000"/>
          </a:bodyPr>
          <a:lstStyle/>
          <a:p>
            <a:pPr algn="l"/>
            <a:r>
              <a:rPr lang="hr-BA" dirty="0"/>
              <a:t>ZADATAK - Poveži sliku s pojmom </a:t>
            </a:r>
            <a:endParaRPr lang="en-US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251521" y="764706"/>
          <a:ext cx="6336703" cy="59046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81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5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1224136" cy="12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627784" y="836712"/>
          <a:ext cx="1368152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4" imgW="2076740" imgH="1980952" progId="PBrush">
                  <p:embed/>
                </p:oleObj>
              </mc:Choice>
              <mc:Fallback>
                <p:oleObj name="Bitmap Image" r:id="rId4" imgW="2076740" imgH="1980952" progId="PBrush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836712"/>
                        <a:ext cx="1368152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4932040" y="908720"/>
          <a:ext cx="1368152" cy="124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6" imgW="2123810" imgH="1943371" progId="PBrush">
                  <p:embed/>
                </p:oleObj>
              </mc:Choice>
              <mc:Fallback>
                <p:oleObj name="Bitmap Image" r:id="rId6" imgW="2123810" imgH="1943371" progId="PBrush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908720"/>
                        <a:ext cx="1368152" cy="124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395536" y="2348880"/>
          <a:ext cx="1368152" cy="128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8" imgW="2152951" imgH="2038095" progId="PBrush">
                  <p:embed/>
                </p:oleObj>
              </mc:Choice>
              <mc:Fallback>
                <p:oleObj name="Bitmap Image" r:id="rId8" imgW="2152951" imgH="2038095" progId="PBrush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348880"/>
                        <a:ext cx="1368152" cy="12836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2627784" y="2132856"/>
          <a:ext cx="1440160" cy="135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10" imgW="2114845" imgH="2010056" progId="PBrush">
                  <p:embed/>
                </p:oleObj>
              </mc:Choice>
              <mc:Fallback>
                <p:oleObj name="Bitmap Image" r:id="rId10" imgW="2114845" imgH="2010056" progId="PBrush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132856"/>
                        <a:ext cx="1440160" cy="1356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5004048" y="2348880"/>
          <a:ext cx="1296144" cy="127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12" imgW="2066667" imgH="2019048" progId="PBrush">
                  <p:embed/>
                </p:oleObj>
              </mc:Choice>
              <mc:Fallback>
                <p:oleObj name="Bitmap Image" r:id="rId12" imgW="2066667" imgH="2019048" progId="PBrush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348880"/>
                        <a:ext cx="1296144" cy="12795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539552" y="3717032"/>
          <a:ext cx="1296144" cy="1264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14" imgW="2161905" imgH="2114845" progId="PBrush">
                  <p:embed/>
                </p:oleObj>
              </mc:Choice>
              <mc:Fallback>
                <p:oleObj name="Bitmap Image" r:id="rId14" imgW="2161905" imgH="2114845" progId="PBrush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717032"/>
                        <a:ext cx="1296144" cy="1264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2627784" y="3501008"/>
          <a:ext cx="1487485" cy="1435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 Image" r:id="rId16" imgW="2085714" imgH="2019048" progId="PBrush">
                  <p:embed/>
                </p:oleObj>
              </mc:Choice>
              <mc:Fallback>
                <p:oleObj name="Bitmap Image" r:id="rId16" imgW="2085714" imgH="2019048" progId="PBrush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501008"/>
                        <a:ext cx="1487485" cy="1435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5004049" y="3652085"/>
          <a:ext cx="1224136" cy="117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Bitmap Image" r:id="rId18" imgW="1961905" imgH="1905266" progId="PBrush">
                  <p:embed/>
                </p:oleObj>
              </mc:Choice>
              <mc:Fallback>
                <p:oleObj name="Bitmap Image" r:id="rId18" imgW="1961905" imgH="1905266" progId="PBrush">
                  <p:embed/>
                  <p:pic>
                    <p:nvPicPr>
                      <p:cNvPr id="14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9" y="3652085"/>
                        <a:ext cx="1224136" cy="117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467544" y="5085184"/>
          <a:ext cx="1440160" cy="1473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map Image" r:id="rId20" imgW="2019048" imgH="2085714" progId="PBrush">
                  <p:embed/>
                </p:oleObj>
              </mc:Choice>
              <mc:Fallback>
                <p:oleObj name="Bitmap Image" r:id="rId20" imgW="2019048" imgH="2085714" progId="PBrush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085184"/>
                        <a:ext cx="1440160" cy="1473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2699792" y="4941168"/>
          <a:ext cx="1584176" cy="1510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itmap Image" r:id="rId22" imgW="2152951" imgH="2048161" progId="PBrush">
                  <p:embed/>
                </p:oleObj>
              </mc:Choice>
              <mc:Fallback>
                <p:oleObj name="Bitmap Image" r:id="rId22" imgW="2152951" imgH="2048161" progId="PBrush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941168"/>
                        <a:ext cx="1584176" cy="1510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5004048" y="5085184"/>
          <a:ext cx="1296144" cy="128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24" imgW="1991003" imgH="1971950" progId="PBrush">
                  <p:embed/>
                </p:oleObj>
              </mc:Choice>
              <mc:Fallback>
                <p:oleObj name="Bitmap Image" r:id="rId24" imgW="1991003" imgH="1971950" progId="PBrush">
                  <p:embed/>
                  <p:pic>
                    <p:nvPicPr>
                      <p:cNvPr id="17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085184"/>
                        <a:ext cx="1296144" cy="1281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ravokutnik 18"/>
          <p:cNvSpPr/>
          <p:nvPr/>
        </p:nvSpPr>
        <p:spPr>
          <a:xfrm>
            <a:off x="7229057" y="80739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+mj-lt"/>
              </a:rPr>
              <a:t>krug </a:t>
            </a:r>
            <a:endParaRPr lang="en-US" dirty="0">
              <a:latin typeface="+mj-lt"/>
            </a:endParaRPr>
          </a:p>
        </p:txBody>
      </p:sp>
      <p:sp>
        <p:nvSpPr>
          <p:cNvPr id="20" name="Pravokutnik 19"/>
          <p:cNvSpPr/>
          <p:nvPr/>
        </p:nvSpPr>
        <p:spPr>
          <a:xfrm>
            <a:off x="6774607" y="1242451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+mj-lt"/>
              </a:rPr>
              <a:t>kružni vijenac</a:t>
            </a:r>
            <a:endParaRPr lang="en-US" dirty="0">
              <a:latin typeface="+mj-lt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6948264" y="1715342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+mj-lt"/>
              </a:rPr>
              <a:t>kružni luk</a:t>
            </a:r>
            <a:endParaRPr lang="en-US" dirty="0">
              <a:latin typeface="+mj-lt"/>
            </a:endParaRPr>
          </a:p>
        </p:txBody>
      </p:sp>
      <p:sp>
        <p:nvSpPr>
          <p:cNvPr id="22" name="Pravokutnik 21"/>
          <p:cNvSpPr/>
          <p:nvPr/>
        </p:nvSpPr>
        <p:spPr>
          <a:xfrm>
            <a:off x="6757506" y="214921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+mj-lt"/>
              </a:rPr>
              <a:t>kružni isječak</a:t>
            </a:r>
            <a:endParaRPr lang="en-US" dirty="0">
              <a:latin typeface="+mj-lt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7030016" y="263691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+mj-lt"/>
              </a:rPr>
              <a:t>polumjer</a:t>
            </a:r>
            <a:endParaRPr lang="en-US" dirty="0">
              <a:latin typeface="+mj-lt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7015363" y="3249168"/>
            <a:ext cx="93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+mj-lt"/>
              </a:rPr>
              <a:t>promjer</a:t>
            </a:r>
            <a:endParaRPr lang="en-US" dirty="0">
              <a:latin typeface="+mj-lt"/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7188487" y="386104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+mj-lt"/>
              </a:rPr>
              <a:t>tetiva</a:t>
            </a:r>
            <a:endParaRPr lang="en-US" dirty="0">
              <a:latin typeface="+mj-lt"/>
            </a:endParaRPr>
          </a:p>
        </p:txBody>
      </p:sp>
      <p:sp>
        <p:nvSpPr>
          <p:cNvPr id="26" name="Pravokutnik 25"/>
          <p:cNvSpPr/>
          <p:nvPr/>
        </p:nvSpPr>
        <p:spPr>
          <a:xfrm>
            <a:off x="7131006" y="436510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+mj-lt"/>
              </a:rPr>
              <a:t>kružnica</a:t>
            </a:r>
            <a:endParaRPr lang="en-US" dirty="0">
              <a:latin typeface="+mj-lt"/>
            </a:endParaRPr>
          </a:p>
        </p:txBody>
      </p:sp>
      <p:sp>
        <p:nvSpPr>
          <p:cNvPr id="27" name="Pravokutnik 26"/>
          <p:cNvSpPr/>
          <p:nvPr/>
        </p:nvSpPr>
        <p:spPr>
          <a:xfrm>
            <a:off x="6660296" y="4758948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+mj-lt"/>
              </a:rPr>
              <a:t>kružni odsječak</a:t>
            </a:r>
            <a:endParaRPr lang="en-US" dirty="0">
              <a:latin typeface="+mj-lt"/>
            </a:endParaRPr>
          </a:p>
        </p:txBody>
      </p:sp>
      <p:sp>
        <p:nvSpPr>
          <p:cNvPr id="28" name="Pravokutnik 27"/>
          <p:cNvSpPr/>
          <p:nvPr/>
        </p:nvSpPr>
        <p:spPr>
          <a:xfrm>
            <a:off x="6828968" y="537321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>
                <a:latin typeface="+mj-lt"/>
              </a:rPr>
              <a:t>polukružnica</a:t>
            </a:r>
            <a:endParaRPr lang="en-US" dirty="0">
              <a:latin typeface="+mj-lt"/>
            </a:endParaRPr>
          </a:p>
        </p:txBody>
      </p:sp>
      <p:sp>
        <p:nvSpPr>
          <p:cNvPr id="29" name="Pravokutnik 28"/>
          <p:cNvSpPr/>
          <p:nvPr/>
        </p:nvSpPr>
        <p:spPr>
          <a:xfrm>
            <a:off x="7030284" y="438067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+mj-lt"/>
              </a:rPr>
              <a:t>polukrug</a:t>
            </a:r>
            <a:endParaRPr lang="en-US" dirty="0">
              <a:latin typeface="+mj-lt"/>
            </a:endParaRPr>
          </a:p>
        </p:txBody>
      </p:sp>
      <p:sp>
        <p:nvSpPr>
          <p:cNvPr id="30" name="Pravokutnik 29"/>
          <p:cNvSpPr/>
          <p:nvPr/>
        </p:nvSpPr>
        <p:spPr>
          <a:xfrm>
            <a:off x="6867707" y="5904625"/>
            <a:ext cx="1402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>
                <a:latin typeface="+mj-lt"/>
              </a:rPr>
              <a:t>koncentrične</a:t>
            </a:r>
          </a:p>
          <a:p>
            <a:pPr algn="ctr"/>
            <a:r>
              <a:rPr lang="hr-HR" dirty="0">
                <a:latin typeface="+mj-lt"/>
              </a:rPr>
              <a:t> kružnice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99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8">
            <a:extLst>
              <a:ext uri="{FF2B5EF4-FFF2-40B4-BE49-F238E27FC236}">
                <a16:creationId xmlns:a16="http://schemas.microsoft.com/office/drawing/2014/main" id="{333C2127-3719-4270-8DD9-932A5A45B076}"/>
              </a:ext>
            </a:extLst>
          </p:cNvPr>
          <p:cNvSpPr txBox="1">
            <a:spLocks/>
          </p:cNvSpPr>
          <p:nvPr/>
        </p:nvSpPr>
        <p:spPr>
          <a:xfrm>
            <a:off x="144253" y="260649"/>
            <a:ext cx="7543800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>
                <a:solidFill>
                  <a:schemeClr val="accent2"/>
                </a:solidFill>
              </a:rPr>
              <a:t>Zadatak-rješenja</a:t>
            </a: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83ADE869-8947-47E5-B120-8883C29AB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2" y="1369121"/>
            <a:ext cx="1224136" cy="12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8716D59F-5B22-4E24-9459-7B14FB60A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8972" y="1312414"/>
          <a:ext cx="1368152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4" imgW="2076740" imgH="1980952" progId="PBrush">
                  <p:embed/>
                </p:oleObj>
              </mc:Choice>
              <mc:Fallback>
                <p:oleObj name="Bitmap Image" r:id="rId4" imgW="2076740" imgH="1980952" progId="PBrush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8716D59F-5B22-4E24-9459-7B14FB60A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972" y="1312414"/>
                        <a:ext cx="1368152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E800CB13-458A-4A09-BF23-62375F2FF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237743"/>
              </p:ext>
            </p:extLst>
          </p:nvPr>
        </p:nvGraphicFramePr>
        <p:xfrm>
          <a:off x="5416076" y="1340890"/>
          <a:ext cx="1368152" cy="124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6" imgW="2123810" imgH="1943371" progId="PBrush">
                  <p:embed/>
                </p:oleObj>
              </mc:Choice>
              <mc:Fallback>
                <p:oleObj name="Bitmap Image" r:id="rId6" imgW="2123810" imgH="1943371" progId="PBrush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E800CB13-458A-4A09-BF23-62375F2FFE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076" y="1340890"/>
                        <a:ext cx="1368152" cy="124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75509723-E207-4942-8294-E94274AF9E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898" y="3861048"/>
          <a:ext cx="1368152" cy="128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8" imgW="2152951" imgH="2038095" progId="PBrush">
                  <p:embed/>
                </p:oleObj>
              </mc:Choice>
              <mc:Fallback>
                <p:oleObj name="Bitmap Image" r:id="rId8" imgW="2152951" imgH="2038095" progId="PBrush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75509723-E207-4942-8294-E94274AF9E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98" y="3861048"/>
                        <a:ext cx="1368152" cy="12836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12B31F20-8073-4EE1-99D7-7D8254D610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9849" y="3824682"/>
          <a:ext cx="1440160" cy="135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10" imgW="2114845" imgH="2010056" progId="PBrush">
                  <p:embed/>
                </p:oleObj>
              </mc:Choice>
              <mc:Fallback>
                <p:oleObj name="Bitmap Image" r:id="rId10" imgW="2114845" imgH="2010056" progId="PBrush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12B31F20-8073-4EE1-99D7-7D8254D610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849" y="3824682"/>
                        <a:ext cx="1440160" cy="1356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F9C8E98E-2579-43D7-ABB2-E76875735F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369872"/>
              </p:ext>
            </p:extLst>
          </p:nvPr>
        </p:nvGraphicFramePr>
        <p:xfrm>
          <a:off x="5452080" y="3861048"/>
          <a:ext cx="1296144" cy="127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12" imgW="2066667" imgH="2019048" progId="PBrush">
                  <p:embed/>
                </p:oleObj>
              </mc:Choice>
              <mc:Fallback>
                <p:oleObj name="Bitmap Image" r:id="rId12" imgW="2066667" imgH="2019048" progId="PBrush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F9C8E98E-2579-43D7-ABB2-E76875735F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2080" y="3861048"/>
                        <a:ext cx="1296144" cy="12795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kstniOkvir 18">
            <a:extLst>
              <a:ext uri="{FF2B5EF4-FFF2-40B4-BE49-F238E27FC236}">
                <a16:creationId xmlns:a16="http://schemas.microsoft.com/office/drawing/2014/main" id="{4B399BB2-8FBB-4B44-95A0-EBEA9348BF8C}"/>
              </a:ext>
            </a:extLst>
          </p:cNvPr>
          <p:cNvSpPr txBox="1"/>
          <p:nvPr/>
        </p:nvSpPr>
        <p:spPr>
          <a:xfrm>
            <a:off x="105813" y="2685122"/>
            <a:ext cx="125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POLUMJER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35C8EFC9-FEB2-4F37-AF24-45A685A8170C}"/>
              </a:ext>
            </a:extLst>
          </p:cNvPr>
          <p:cNvSpPr txBox="1"/>
          <p:nvPr/>
        </p:nvSpPr>
        <p:spPr>
          <a:xfrm>
            <a:off x="3020384" y="268512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KRUG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FA82DFA3-BDD5-4EC0-99A3-169EA6267758}"/>
              </a:ext>
            </a:extLst>
          </p:cNvPr>
          <p:cNvSpPr txBox="1"/>
          <p:nvPr/>
        </p:nvSpPr>
        <p:spPr>
          <a:xfrm>
            <a:off x="5326450" y="2869788"/>
            <a:ext cx="113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PROMJER 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F38A3BB8-E86E-4E9C-AC40-6428977BE127}"/>
              </a:ext>
            </a:extLst>
          </p:cNvPr>
          <p:cNvSpPr txBox="1"/>
          <p:nvPr/>
        </p:nvSpPr>
        <p:spPr>
          <a:xfrm>
            <a:off x="130473" y="5181112"/>
            <a:ext cx="165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POLUKRUŽNICA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5D0441A9-6C8E-4426-A165-F0EE713CC11A}"/>
              </a:ext>
            </a:extLst>
          </p:cNvPr>
          <p:cNvSpPr txBox="1"/>
          <p:nvPr/>
        </p:nvSpPr>
        <p:spPr>
          <a:xfrm>
            <a:off x="2887316" y="5267845"/>
            <a:ext cx="83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TETIVA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F5C66131-0848-4762-B398-E38FA0548870}"/>
              </a:ext>
            </a:extLst>
          </p:cNvPr>
          <p:cNvSpPr txBox="1"/>
          <p:nvPr/>
        </p:nvSpPr>
        <p:spPr>
          <a:xfrm>
            <a:off x="5326450" y="5393171"/>
            <a:ext cx="19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KRUŽNI ODSJEČAK</a:t>
            </a:r>
          </a:p>
        </p:txBody>
      </p:sp>
    </p:spTree>
    <p:extLst>
      <p:ext uri="{BB962C8B-B14F-4D97-AF65-F5344CB8AC3E}">
        <p14:creationId xmlns:p14="http://schemas.microsoft.com/office/powerpoint/2010/main" val="29953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8">
            <a:extLst>
              <a:ext uri="{FF2B5EF4-FFF2-40B4-BE49-F238E27FC236}">
                <a16:creationId xmlns:a16="http://schemas.microsoft.com/office/drawing/2014/main" id="{333C2127-3719-4270-8DD9-932A5A45B076}"/>
              </a:ext>
            </a:extLst>
          </p:cNvPr>
          <p:cNvSpPr txBox="1">
            <a:spLocks/>
          </p:cNvSpPr>
          <p:nvPr/>
        </p:nvSpPr>
        <p:spPr>
          <a:xfrm>
            <a:off x="144253" y="260649"/>
            <a:ext cx="7543800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>
                <a:solidFill>
                  <a:schemeClr val="accent2"/>
                </a:solidFill>
              </a:rPr>
              <a:t>Zadatak - rješenja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4B399BB2-8FBB-4B44-95A0-EBEA9348BF8C}"/>
              </a:ext>
            </a:extLst>
          </p:cNvPr>
          <p:cNvSpPr txBox="1"/>
          <p:nvPr/>
        </p:nvSpPr>
        <p:spPr>
          <a:xfrm>
            <a:off x="297625" y="2665142"/>
            <a:ext cx="16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KRUŽNI ISJEČAK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35C8EFC9-FEB2-4F37-AF24-45A685A8170C}"/>
              </a:ext>
            </a:extLst>
          </p:cNvPr>
          <p:cNvSpPr txBox="1"/>
          <p:nvPr/>
        </p:nvSpPr>
        <p:spPr>
          <a:xfrm>
            <a:off x="3020384" y="2685122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KRUŽNI VIJENAC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FA82DFA3-BDD5-4EC0-99A3-169EA6267758}"/>
              </a:ext>
            </a:extLst>
          </p:cNvPr>
          <p:cNvSpPr txBox="1"/>
          <p:nvPr/>
        </p:nvSpPr>
        <p:spPr>
          <a:xfrm>
            <a:off x="5799697" y="2638075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KRUŽNICA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F38A3BB8-E86E-4E9C-AC40-6428977BE127}"/>
              </a:ext>
            </a:extLst>
          </p:cNvPr>
          <p:cNvSpPr txBox="1"/>
          <p:nvPr/>
        </p:nvSpPr>
        <p:spPr>
          <a:xfrm>
            <a:off x="417602" y="5118879"/>
            <a:ext cx="130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KRUŽNI LUK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5D0441A9-6C8E-4426-A165-F0EE713CC11A}"/>
              </a:ext>
            </a:extLst>
          </p:cNvPr>
          <p:cNvSpPr txBox="1"/>
          <p:nvPr/>
        </p:nvSpPr>
        <p:spPr>
          <a:xfrm>
            <a:off x="2339109" y="5246215"/>
            <a:ext cx="265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KONCENTRIČNE KRUŽNICE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F5C66131-0848-4762-B398-E38FA0548870}"/>
              </a:ext>
            </a:extLst>
          </p:cNvPr>
          <p:cNvSpPr txBox="1"/>
          <p:nvPr/>
        </p:nvSpPr>
        <p:spPr>
          <a:xfrm>
            <a:off x="5713263" y="5164902"/>
            <a:ext cx="123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POLUKRUG</a:t>
            </a:r>
          </a:p>
        </p:txBody>
      </p:sp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DD13E9AC-92A6-49CE-9BB5-E905E24A52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223" y="1245343"/>
          <a:ext cx="1296144" cy="1264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Bitmap Image" r:id="rId3" imgW="2161905" imgH="2114845" progId="PBrush">
                  <p:embed/>
                </p:oleObj>
              </mc:Choice>
              <mc:Fallback>
                <p:oleObj name="Bitmap Image" r:id="rId3" imgW="2161905" imgH="2114845" progId="PBrush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DD13E9AC-92A6-49CE-9BB5-E905E24A52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23" y="1245343"/>
                        <a:ext cx="1296144" cy="1264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C9F54AC4-A2B2-4D1D-9BEA-77299ABC29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037" y="1191425"/>
          <a:ext cx="1487485" cy="1435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tmap Image" r:id="rId5" imgW="2085714" imgH="2019048" progId="PBrush">
                  <p:embed/>
                </p:oleObj>
              </mc:Choice>
              <mc:Fallback>
                <p:oleObj name="Bitmap Image" r:id="rId5" imgW="2085714" imgH="2019048" progId="PBrush">
                  <p:embed/>
                  <p:pic>
                    <p:nvPicPr>
                      <p:cNvPr id="17" name="Objekt 16">
                        <a:extLst>
                          <a:ext uri="{FF2B5EF4-FFF2-40B4-BE49-F238E27FC236}">
                            <a16:creationId xmlns:a16="http://schemas.microsoft.com/office/drawing/2014/main" id="{C9F54AC4-A2B2-4D1D-9BEA-77299ABC29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037" y="1191425"/>
                        <a:ext cx="1487485" cy="1435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48611627-F9A9-404A-B13A-8200E1992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477249"/>
              </p:ext>
            </p:extLst>
          </p:nvPr>
        </p:nvGraphicFramePr>
        <p:xfrm>
          <a:off x="5549325" y="1323766"/>
          <a:ext cx="1224136" cy="117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na slika" r:id="rId7" imgW="1961905" imgH="1905266" progId="Paint.Picture">
                  <p:embed/>
                </p:oleObj>
              </mc:Choice>
              <mc:Fallback>
                <p:oleObj name="Bitmapna slika" r:id="rId7" imgW="1961905" imgH="1905266" progId="Paint.Picture">
                  <p:embed/>
                  <p:pic>
                    <p:nvPicPr>
                      <p:cNvPr id="18" name="Objekt 17">
                        <a:extLst>
                          <a:ext uri="{FF2B5EF4-FFF2-40B4-BE49-F238E27FC236}">
                            <a16:creationId xmlns:a16="http://schemas.microsoft.com/office/drawing/2014/main" id="{48611627-F9A9-404A-B13A-8200E1992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325" y="1323766"/>
                        <a:ext cx="1224136" cy="117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>
            <a:extLst>
              <a:ext uri="{FF2B5EF4-FFF2-40B4-BE49-F238E27FC236}">
                <a16:creationId xmlns:a16="http://schemas.microsoft.com/office/drawing/2014/main" id="{F9B6291F-1C07-4E13-A7FA-82126B6037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1" y="3489978"/>
          <a:ext cx="1440160" cy="1473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9" imgW="2019048" imgH="2085714" progId="PBrush">
                  <p:embed/>
                </p:oleObj>
              </mc:Choice>
              <mc:Fallback>
                <p:oleObj name="Bitmap Image" r:id="rId9" imgW="2019048" imgH="2085714" progId="PBrush">
                  <p:embed/>
                  <p:pic>
                    <p:nvPicPr>
                      <p:cNvPr id="25" name="Objekt 24">
                        <a:extLst>
                          <a:ext uri="{FF2B5EF4-FFF2-40B4-BE49-F238E27FC236}">
                            <a16:creationId xmlns:a16="http://schemas.microsoft.com/office/drawing/2014/main" id="{F9B6291F-1C07-4E13-A7FA-82126B6037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1" y="3489978"/>
                        <a:ext cx="1440160" cy="1473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>
            <a:extLst>
              <a:ext uri="{FF2B5EF4-FFF2-40B4-BE49-F238E27FC236}">
                <a16:creationId xmlns:a16="http://schemas.microsoft.com/office/drawing/2014/main" id="{66F627CA-D2B6-4A30-AF38-3D9D0C16CA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7838" y="3574350"/>
          <a:ext cx="1584176" cy="1510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itmap Image" r:id="rId11" imgW="2152951" imgH="2048161" progId="PBrush">
                  <p:embed/>
                </p:oleObj>
              </mc:Choice>
              <mc:Fallback>
                <p:oleObj name="Bitmap Image" r:id="rId11" imgW="2152951" imgH="2048161" progId="PBrush">
                  <p:embed/>
                  <p:pic>
                    <p:nvPicPr>
                      <p:cNvPr id="26" name="Objekt 25">
                        <a:extLst>
                          <a:ext uri="{FF2B5EF4-FFF2-40B4-BE49-F238E27FC236}">
                            <a16:creationId xmlns:a16="http://schemas.microsoft.com/office/drawing/2014/main" id="{66F627CA-D2B6-4A30-AF38-3D9D0C16CA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838" y="3574350"/>
                        <a:ext cx="1584176" cy="1510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>
            <a:extLst>
              <a:ext uri="{FF2B5EF4-FFF2-40B4-BE49-F238E27FC236}">
                <a16:creationId xmlns:a16="http://schemas.microsoft.com/office/drawing/2014/main" id="{9DF50B84-1E76-4125-BDBA-87FC3A754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01575"/>
              </p:ext>
            </p:extLst>
          </p:nvPr>
        </p:nvGraphicFramePr>
        <p:xfrm>
          <a:off x="5651624" y="3722371"/>
          <a:ext cx="1296144" cy="128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Bitmap Image" r:id="rId13" imgW="1991003" imgH="1971950" progId="PBrush">
                  <p:embed/>
                </p:oleObj>
              </mc:Choice>
              <mc:Fallback>
                <p:oleObj name="Bitmap Image" r:id="rId13" imgW="1991003" imgH="1971950" progId="PBrush">
                  <p:embed/>
                  <p:pic>
                    <p:nvPicPr>
                      <p:cNvPr id="27" name="Objekt 26">
                        <a:extLst>
                          <a:ext uri="{FF2B5EF4-FFF2-40B4-BE49-F238E27FC236}">
                            <a16:creationId xmlns:a16="http://schemas.microsoft.com/office/drawing/2014/main" id="{9DF50B84-1E76-4125-BDBA-87FC3A7546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624" y="3722371"/>
                        <a:ext cx="1296144" cy="1281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4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1D46EF8-D273-4013-AB92-6E55841C0ED2}"/>
              </a:ext>
            </a:extLst>
          </p:cNvPr>
          <p:cNvSpPr txBox="1"/>
          <p:nvPr/>
        </p:nvSpPr>
        <p:spPr>
          <a:xfrm>
            <a:off x="467544" y="476672"/>
            <a:ext cx="68864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Pokrenite digitalni udžbenik – nadam se da ste svi uspjeli budući da su sada u Alfi dopustili pristup svima bez ukucavanja koda. </a:t>
            </a:r>
          </a:p>
          <a:p>
            <a:endParaRPr lang="hr-HR" dirty="0"/>
          </a:p>
          <a:p>
            <a:r>
              <a:rPr lang="hr-HR" dirty="0"/>
              <a:t>Na 35. stranici pokrenite ovu ikonicu :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 err="1"/>
              <a:t>Klikite</a:t>
            </a:r>
            <a:r>
              <a:rPr lang="hr-HR" dirty="0"/>
              <a:t> na nju i otvori vam se ovo :   (na idućem </a:t>
            </a:r>
            <a:r>
              <a:rPr lang="hr-HR" dirty="0" err="1"/>
              <a:t>slideu</a:t>
            </a:r>
            <a:r>
              <a:rPr lang="hr-HR" dirty="0"/>
              <a:t>)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Riješite to.  </a:t>
            </a:r>
          </a:p>
        </p:txBody>
      </p:sp>
      <p:pic>
        <p:nvPicPr>
          <p:cNvPr id="4" name="Slika 3" descr="Slika na kojoj se prikazuje crtež, sat&#10;&#10;Opis je automatski generiran">
            <a:extLst>
              <a:ext uri="{FF2B5EF4-FFF2-40B4-BE49-F238E27FC236}">
                <a16:creationId xmlns:a16="http://schemas.microsoft.com/office/drawing/2014/main" id="{5DF993CD-4BFE-49F5-A2CA-D60DC6A06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3231160" cy="19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8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1279DC1-8A60-41A0-A818-2E8145488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40" y="643466"/>
            <a:ext cx="734051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0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1D46EF8-D273-4013-AB92-6E55841C0ED2}"/>
              </a:ext>
            </a:extLst>
          </p:cNvPr>
          <p:cNvSpPr txBox="1"/>
          <p:nvPr/>
        </p:nvSpPr>
        <p:spPr>
          <a:xfrm>
            <a:off x="467544" y="476672"/>
            <a:ext cx="820891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Na 37. stranici pokrenite ovu ikonicu :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sz="2400" dirty="0"/>
              <a:t>Otvori vam se   </a:t>
            </a:r>
            <a:r>
              <a:rPr lang="hr-HR" sz="3200" i="1" dirty="0">
                <a:solidFill>
                  <a:srgbClr val="7030A0"/>
                </a:solidFill>
              </a:rPr>
              <a:t>Dijelovi kružnice i kruga – vježba 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Kliknite na novi zadatak i na ovaj način učite pojmove. </a:t>
            </a:r>
          </a:p>
          <a:p>
            <a:endParaRPr lang="hr-HR" sz="2400" dirty="0"/>
          </a:p>
          <a:p>
            <a:r>
              <a:rPr lang="hr-HR" sz="2400" dirty="0"/>
              <a:t> </a:t>
            </a:r>
          </a:p>
        </p:txBody>
      </p:sp>
      <p:pic>
        <p:nvPicPr>
          <p:cNvPr id="5" name="Slika 4" descr="Slika na kojoj se prikazuje stol&#10;&#10;Opis je automatski generiran">
            <a:extLst>
              <a:ext uri="{FF2B5EF4-FFF2-40B4-BE49-F238E27FC236}">
                <a16:creationId xmlns:a16="http://schemas.microsoft.com/office/drawing/2014/main" id="{F1517674-CD6C-4DB5-8FF1-CA137BED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07018"/>
            <a:ext cx="3023260" cy="23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CD0939-C959-46A5-8F5A-3F3A9CBCF28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Domaća zadaća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46E20E-129E-4612-BFBC-DDD138DC2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Udžbenik, str. 35. /   5. </a:t>
            </a:r>
          </a:p>
          <a:p>
            <a:pPr marL="0" indent="0">
              <a:buNone/>
            </a:pPr>
            <a:r>
              <a:rPr lang="hr-HR" dirty="0"/>
              <a:t>                                     7. </a:t>
            </a:r>
          </a:p>
          <a:p>
            <a:pPr marL="0" indent="0">
              <a:buNone/>
            </a:pPr>
            <a:r>
              <a:rPr lang="hr-HR" dirty="0"/>
              <a:t>                                    14. – samo usmeno </a:t>
            </a:r>
          </a:p>
          <a:p>
            <a:pPr marL="0" indent="0">
              <a:buNone/>
            </a:pPr>
            <a:r>
              <a:rPr lang="hr-HR" dirty="0"/>
              <a:t>                                     </a:t>
            </a:r>
          </a:p>
          <a:p>
            <a:pPr marL="0" indent="0">
              <a:buNone/>
            </a:pPr>
            <a:r>
              <a:rPr lang="hr-HR" dirty="0"/>
              <a:t>                   str. 37. / 2. </a:t>
            </a:r>
          </a:p>
          <a:p>
            <a:pPr marL="0" indent="0">
              <a:buNone/>
            </a:pPr>
            <a:r>
              <a:rPr lang="hr-HR" dirty="0"/>
              <a:t>                                   7. – samo usmeno</a:t>
            </a:r>
          </a:p>
          <a:p>
            <a:pPr marL="0" indent="0">
              <a:buNone/>
            </a:pPr>
            <a:r>
              <a:rPr lang="hr-HR" dirty="0"/>
              <a:t>                                   8.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16" descr="knjiga02">
            <a:extLst>
              <a:ext uri="{FF2B5EF4-FFF2-40B4-BE49-F238E27FC236}">
                <a16:creationId xmlns:a16="http://schemas.microsoft.com/office/drawing/2014/main" id="{7A45A20A-06E6-4CC1-B3D1-5E110AE8AC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308" y="642918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746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CD0939-C959-46A5-8F5A-3F3A9CBCF28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/>
              <a:t>Domaća zadaća za one koji imaju radni udžbenik: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46E20E-129E-4612-BFBC-DDD138DC2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Već navedeno u trećem </a:t>
            </a:r>
            <a:r>
              <a:rPr lang="hr-HR" dirty="0" err="1"/>
              <a:t>slideu</a:t>
            </a:r>
            <a:r>
              <a:rPr lang="hr-HR" dirty="0"/>
              <a:t>. </a:t>
            </a:r>
          </a:p>
          <a:p>
            <a:pPr marL="0" indent="0">
              <a:buNone/>
            </a:pPr>
            <a:r>
              <a:rPr lang="hr-HR" dirty="0"/>
              <a:t>Poslikati mi str. 160., 161. i 163.  </a:t>
            </a:r>
          </a:p>
        </p:txBody>
      </p:sp>
    </p:spTree>
    <p:extLst>
      <p:ext uri="{BB962C8B-B14F-4D97-AF65-F5344CB8AC3E}">
        <p14:creationId xmlns:p14="http://schemas.microsoft.com/office/powerpoint/2010/main" val="266577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6BD7D8-4083-40D7-8C7B-A4E8DE6F9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hr-HR" dirty="0"/>
              <a:t>Udžbenik, str. 33.-37.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Učenici koji imaju radni udžbenik:  str. 158.-163.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72292A4-3129-4BFA-B911-AA90165FA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Preporuka: stavite na dijaprojekciju</a:t>
            </a:r>
          </a:p>
        </p:txBody>
      </p:sp>
    </p:spTree>
    <p:extLst>
      <p:ext uri="{BB962C8B-B14F-4D97-AF65-F5344CB8AC3E}">
        <p14:creationId xmlns:p14="http://schemas.microsoft.com/office/powerpoint/2010/main" val="1436342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B8F850-08F1-45FE-8224-BAD8176C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C78F65-DEE7-4242-8519-75C10460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Ovaj puta su svi obavezni poslikati domaću zadaću i poslati privatnom porukom u </a:t>
            </a:r>
            <a:r>
              <a:rPr lang="hr-HR" dirty="0" err="1"/>
              <a:t>yammer</a:t>
            </a:r>
            <a:r>
              <a:rPr lang="hr-HR" dirty="0"/>
              <a:t>.  </a:t>
            </a:r>
          </a:p>
          <a:p>
            <a:pPr marL="0" indent="0">
              <a:buNone/>
            </a:pPr>
            <a:r>
              <a:rPr lang="hr-HR" dirty="0"/>
              <a:t>Nemojte slati na mail </a:t>
            </a:r>
            <a:r>
              <a:rPr lang="hr-HR" dirty="0">
                <a:hlinkClick r:id="rId2"/>
              </a:rPr>
              <a:t>tanja.turk@skole.hr</a:t>
            </a:r>
            <a:r>
              <a:rPr lang="hr-HR" dirty="0"/>
              <a:t> jer očito ne funkcionira. </a:t>
            </a:r>
          </a:p>
          <a:p>
            <a:pPr marL="0" indent="0">
              <a:buNone/>
            </a:pPr>
            <a:r>
              <a:rPr lang="hr-HR" dirty="0"/>
              <a:t>Rok za predaju domaće zadaće je uvijek taj dan kada imamo matematiku, do kraja dana. </a:t>
            </a:r>
          </a:p>
          <a:p>
            <a:pPr marL="0" indent="0">
              <a:buNone/>
            </a:pPr>
            <a:r>
              <a:rPr lang="hr-HR" dirty="0"/>
              <a:t>Nadam se da se snalazite, šaljem vam puno pozdrava! Samo polako i strpljivo.   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497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CD0939-C959-46A5-8F5A-3F3A9CBCF28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dirty="0"/>
              <a:t>Napomena: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46E20E-129E-4612-BFBC-DDD138DC2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Učenici koji koriste RADNI UDŽBENIK : ne trebaju prepisivati ovu prezentaciju nego : </a:t>
            </a:r>
          </a:p>
          <a:p>
            <a:pPr>
              <a:buFontTx/>
              <a:buChar char="-"/>
            </a:pPr>
            <a:r>
              <a:rPr lang="hr-HR" dirty="0"/>
              <a:t>samo pročitati na str. 158. i 159. </a:t>
            </a:r>
          </a:p>
          <a:p>
            <a:pPr>
              <a:buFontTx/>
              <a:buChar char="-"/>
            </a:pPr>
            <a:r>
              <a:rPr lang="hr-HR" dirty="0"/>
              <a:t>riješiti str.  160. i 161. </a:t>
            </a:r>
          </a:p>
          <a:p>
            <a:pPr>
              <a:buFontTx/>
              <a:buChar char="-"/>
            </a:pPr>
            <a:r>
              <a:rPr lang="hr-HR" dirty="0"/>
              <a:t>samo pročitati str. 162. </a:t>
            </a:r>
          </a:p>
          <a:p>
            <a:pPr>
              <a:buFontTx/>
              <a:buChar char="-"/>
            </a:pPr>
            <a:r>
              <a:rPr lang="hr-HR" dirty="0"/>
              <a:t>riješiti str. 163.</a:t>
            </a:r>
          </a:p>
        </p:txBody>
      </p:sp>
    </p:spTree>
    <p:extLst>
      <p:ext uri="{BB962C8B-B14F-4D97-AF65-F5344CB8AC3E}">
        <p14:creationId xmlns:p14="http://schemas.microsoft.com/office/powerpoint/2010/main" val="103329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18E8E49-5D74-4C7F-802E-4F467310A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24" y="373132"/>
            <a:ext cx="8568952" cy="61522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ŠKOLSKA GODINA: 2019. /2020. </a:t>
            </a:r>
            <a:br>
              <a:rPr lang="hr-HR" sz="2400" dirty="0"/>
            </a:br>
            <a:r>
              <a:rPr lang="hr-HR" sz="2400" dirty="0"/>
              <a:t>RAZRED : 5. A /5. B</a:t>
            </a:r>
            <a:br>
              <a:rPr lang="hr-HR" sz="2400" dirty="0"/>
            </a:br>
            <a:r>
              <a:rPr lang="hr-HR" sz="2400" dirty="0"/>
              <a:t>NADNEVAK : </a:t>
            </a:r>
            <a:r>
              <a:rPr lang="hr-HR" sz="2400" b="1" dirty="0">
                <a:solidFill>
                  <a:srgbClr val="7030A0"/>
                </a:solidFill>
              </a:rPr>
              <a:t>20. ožujka 2020. </a:t>
            </a:r>
            <a:br>
              <a:rPr lang="hr-HR" sz="2400" dirty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11081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97CE96-03F8-48DE-BB65-8DAB1748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3600" dirty="0"/>
              <a:t>Dragi moji </a:t>
            </a:r>
            <a:r>
              <a:rPr lang="hr-HR" sz="3600" dirty="0" err="1"/>
              <a:t>petaši</a:t>
            </a:r>
            <a:r>
              <a:rPr lang="hr-HR" sz="3600" dirty="0"/>
              <a:t>!</a:t>
            </a:r>
            <a:r>
              <a:rPr lang="en-US" sz="3600" dirty="0"/>
              <a:t> </a:t>
            </a:r>
            <a:r>
              <a:rPr lang="hr-HR" sz="3600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E95854-44D0-4AFF-8118-D8519B2CB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30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dirty="0"/>
              <a:t>Evo nas na 2. virtualnom satu. I danas se prvo prisjetite pravila. </a:t>
            </a:r>
          </a:p>
          <a:p>
            <a:pPr marL="514350" indent="-514350">
              <a:buAutoNum type="arabicPeriod"/>
            </a:pPr>
            <a:r>
              <a:rPr lang="hr-HR" sz="2000" dirty="0"/>
              <a:t>Uvijek prije nego otvorite prezentaciju za matematiku pripremite sve za rad kao da ste na nastavi (udžbenik ili pokrenite digitalni udžbenik, bilježnica, pribor za pisanje, geometrijski pribor)</a:t>
            </a:r>
          </a:p>
          <a:p>
            <a:pPr marL="514350" indent="-514350">
              <a:buAutoNum type="arabicPeriod"/>
            </a:pPr>
            <a:r>
              <a:rPr lang="hr-HR" sz="2000" dirty="0" err="1"/>
              <a:t>Slide</a:t>
            </a:r>
            <a:r>
              <a:rPr lang="hr-HR" sz="2000" dirty="0"/>
              <a:t>-ove pregledavate tempom koji vam odgovara, ali je važno da svaki zadatak riješite i tek onda odete na drugi </a:t>
            </a:r>
            <a:r>
              <a:rPr lang="hr-HR" sz="2000" dirty="0" err="1"/>
              <a:t>slide</a:t>
            </a:r>
            <a:r>
              <a:rPr lang="hr-HR" sz="2000" dirty="0"/>
              <a:t> pogledati rješenja. </a:t>
            </a:r>
          </a:p>
          <a:p>
            <a:pPr marL="514350" indent="-514350">
              <a:buAutoNum type="arabicPeriod"/>
            </a:pPr>
            <a:r>
              <a:rPr lang="hr-HR" sz="2000" dirty="0"/>
              <a:t>U materijalima će biti precizirano što zapisati u bilježnicu. Na onom </a:t>
            </a:r>
            <a:r>
              <a:rPr lang="hr-HR" sz="2000" dirty="0" err="1"/>
              <a:t>slideu</a:t>
            </a:r>
            <a:r>
              <a:rPr lang="hr-HR" sz="2000" dirty="0"/>
              <a:t> što treba zapisati u bilježnicu biti će ovaj </a:t>
            </a:r>
            <a:r>
              <a:rPr lang="hr-HR" sz="2000" dirty="0" err="1"/>
              <a:t>znakić</a:t>
            </a:r>
            <a:r>
              <a:rPr lang="hr-HR" sz="2000" dirty="0"/>
              <a:t> :  </a:t>
            </a:r>
          </a:p>
          <a:p>
            <a:pPr marL="0" indent="0">
              <a:buNone/>
            </a:pPr>
            <a:r>
              <a:rPr lang="hr-HR" sz="2000" dirty="0"/>
              <a:t>         </a:t>
            </a:r>
          </a:p>
          <a:p>
            <a:pPr marL="514350" indent="-514350">
              <a:buAutoNum type="arabicPeriod" startAt="4"/>
            </a:pPr>
            <a:r>
              <a:rPr lang="hr-HR" sz="2000" b="1" dirty="0"/>
              <a:t>Od ovog puta obavezno je poslati domaću zadaću i to na način da poslikate i pošaljete privatnom porukom na </a:t>
            </a:r>
            <a:r>
              <a:rPr lang="hr-HR" sz="2000" b="1" dirty="0" err="1"/>
              <a:t>yammer</a:t>
            </a:r>
            <a:r>
              <a:rPr lang="hr-HR" sz="2000" b="1" dirty="0"/>
              <a:t>.  </a:t>
            </a:r>
          </a:p>
          <a:p>
            <a:pPr marL="457200" indent="-457200">
              <a:buAutoNum type="arabicPeriod" startAt="5"/>
            </a:pPr>
            <a:r>
              <a:rPr lang="hr-HR" sz="2000" dirty="0"/>
              <a:t>Ugodan rad svima, vjerujem da ćemo svi iz ovog puno naučiti. Budite</a:t>
            </a:r>
          </a:p>
          <a:p>
            <a:pPr marL="0" indent="0">
              <a:buNone/>
            </a:pPr>
            <a:r>
              <a:rPr lang="hr-HR" sz="2000" dirty="0"/>
              <a:t>         uporni i trudite se kako se trudite na satu! Pozdrav svima i jedva čekam</a:t>
            </a:r>
          </a:p>
          <a:p>
            <a:pPr marL="0" indent="0">
              <a:buNone/>
            </a:pPr>
            <a:r>
              <a:rPr lang="hr-HR" sz="2000" dirty="0"/>
              <a:t>         da se ponovno vidimo u školi! Samo polako i strpljivo !</a:t>
            </a:r>
          </a:p>
          <a:p>
            <a:pPr marL="0" indent="0">
              <a:buNone/>
            </a:pPr>
            <a:r>
              <a:rPr lang="hr-HR" sz="2000" dirty="0"/>
              <a:t>Vaša učiteljica, Tanja Turk  </a:t>
            </a:r>
          </a:p>
          <a:p>
            <a:pPr marL="0" indent="0">
              <a:buNone/>
            </a:pPr>
            <a:br>
              <a:rPr lang="hr-HR" sz="2000" dirty="0"/>
            </a:br>
            <a:endParaRPr lang="hr-HR" sz="2000" dirty="0"/>
          </a:p>
        </p:txBody>
      </p:sp>
      <p:pic>
        <p:nvPicPr>
          <p:cNvPr id="5" name="Picture 16" descr="knjiga02">
            <a:extLst>
              <a:ext uri="{FF2B5EF4-FFF2-40B4-BE49-F238E27FC236}">
                <a16:creationId xmlns:a16="http://schemas.microsoft.com/office/drawing/2014/main" id="{A866D048-AE46-4B49-ACD6-19C9144EED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84984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78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56B527-2473-4670-828E-0EC7A145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Školski rad – online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9BF73B-4E1F-4BB2-8200-E1CFE77B5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Dijelovi kruga </a:t>
            </a:r>
          </a:p>
          <a:p>
            <a:pPr marL="0" indent="0" algn="ctr">
              <a:buNone/>
            </a:pPr>
            <a:r>
              <a:rPr lang="hr-HR" dirty="0"/>
              <a:t>- obrada- </a:t>
            </a:r>
          </a:p>
        </p:txBody>
      </p:sp>
      <p:pic>
        <p:nvPicPr>
          <p:cNvPr id="4" name="Picture 16" descr="knjiga02">
            <a:extLst>
              <a:ext uri="{FF2B5EF4-FFF2-40B4-BE49-F238E27FC236}">
                <a16:creationId xmlns:a16="http://schemas.microsoft.com/office/drawing/2014/main" id="{7FA25538-2795-4D46-8C7F-188BB94078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50428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43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06B526-5D94-40FC-9965-B16800995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25CE12-5B75-4423-B9A8-C940CB0EB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Za početak, pogledajte što smo u prošlom školskom radu zapisali i ako imate mogućnosti zamolite nekog od ukućana da vas malo propita, ako nemate sami naglas se pitajte i odgovarajte   </a:t>
            </a:r>
          </a:p>
        </p:txBody>
      </p:sp>
    </p:spTree>
    <p:extLst>
      <p:ext uri="{BB962C8B-B14F-4D97-AF65-F5344CB8AC3E}">
        <p14:creationId xmlns:p14="http://schemas.microsoft.com/office/powerpoint/2010/main" val="237060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1731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/>
              <a:t>Prepiši  PRIMJER 3. sa stranice 34. i definiciju KRUŽNOG ODSJEČKA sa str.  33.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Aktivnost 1. -  KRUŽNI  ODSJEČAK    </a:t>
            </a:r>
          </a:p>
        </p:txBody>
      </p:sp>
      <p:pic>
        <p:nvPicPr>
          <p:cNvPr id="6" name="Picture 16" descr="knjiga02">
            <a:extLst>
              <a:ext uri="{FF2B5EF4-FFF2-40B4-BE49-F238E27FC236}">
                <a16:creationId xmlns:a16="http://schemas.microsoft.com/office/drawing/2014/main" id="{7015C084-1946-4A1E-B8FA-380E83F8DD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304473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CDC61FD-F5A1-4D5C-BFD0-65AF086D1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80928"/>
            <a:ext cx="3799050" cy="21016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9729FFD-F269-46B2-BC55-57CE1F68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156" y="4047136"/>
            <a:ext cx="3057300" cy="22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2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/>
              <a:t>Prepiši  PRIMJER 4. sa stranice 34. i definiciju POLUKRUGA sa str.  34.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Aktivnost 2.  -  POLUKRUG </a:t>
            </a:r>
          </a:p>
        </p:txBody>
      </p:sp>
      <p:pic>
        <p:nvPicPr>
          <p:cNvPr id="6" name="Picture 16" descr="knjiga02">
            <a:extLst>
              <a:ext uri="{FF2B5EF4-FFF2-40B4-BE49-F238E27FC236}">
                <a16:creationId xmlns:a16="http://schemas.microsoft.com/office/drawing/2014/main" id="{7015C084-1946-4A1E-B8FA-380E83F8DD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304473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AF0753D-15E7-49F2-BA14-FE27EA9EF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838765"/>
            <a:ext cx="5941640" cy="217445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BACB88B-5619-4BF2-BCF7-AA4948808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257800"/>
            <a:ext cx="6180506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81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712</Words>
  <Application>Microsoft Office PowerPoint</Application>
  <PresentationFormat>Prikaz na zaslonu (4:3)</PresentationFormat>
  <Paragraphs>129</Paragraphs>
  <Slides>20</Slides>
  <Notes>1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Office Theme</vt:lpstr>
      <vt:lpstr>Bitmap Image</vt:lpstr>
      <vt:lpstr>Slika kistom</vt:lpstr>
      <vt:lpstr>DIJELOVI KRUGA  </vt:lpstr>
      <vt:lpstr>Udžbenik, str. 33.-37.  Učenici koji imaju radni udžbenik:  str. 158.-163. </vt:lpstr>
      <vt:lpstr>Napomena: </vt:lpstr>
      <vt:lpstr>ŠKOLSKA GODINA: 2019. /2020.  RAZRED : 5. A /5. B NADNEVAK : 20. ožujka 2020.  </vt:lpstr>
      <vt:lpstr>Dragi moji petaši!  </vt:lpstr>
      <vt:lpstr>Školski rad – online </vt:lpstr>
      <vt:lpstr>PowerPoint prezentacija</vt:lpstr>
      <vt:lpstr>Aktivnost 1. -  KRUŽNI  ODSJEČAK    </vt:lpstr>
      <vt:lpstr>Aktivnost 2.  -  POLUKRUG </vt:lpstr>
      <vt:lpstr>Aktivnost 3. – KRUŽNI ISJEČAK  </vt:lpstr>
      <vt:lpstr>PowerPoint prezentacija</vt:lpstr>
      <vt:lpstr>ZADATAK - Poveži sliku s pojmom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Domaća zadaća</vt:lpstr>
      <vt:lpstr>Domaća zadaća za one koji imaju radni udžbenik: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DIJELOVI KRUGA  </dc:title>
  <dc:creator>Tanja Turk</dc:creator>
  <cp:lastModifiedBy>Tanja Turk</cp:lastModifiedBy>
  <cp:revision>4</cp:revision>
  <dcterms:created xsi:type="dcterms:W3CDTF">2020-03-19T15:57:26Z</dcterms:created>
  <dcterms:modified xsi:type="dcterms:W3CDTF">2020-03-19T16:30:57Z</dcterms:modified>
</cp:coreProperties>
</file>