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56" r:id="rId3"/>
    <p:sldId id="258" r:id="rId4"/>
    <p:sldId id="261" r:id="rId5"/>
    <p:sldId id="262" r:id="rId6"/>
    <p:sldId id="263" r:id="rId7"/>
    <p:sldId id="260" r:id="rId8"/>
    <p:sldId id="270" r:id="rId9"/>
    <p:sldId id="271" r:id="rId10"/>
    <p:sldId id="272" r:id="rId11"/>
    <p:sldId id="259" r:id="rId12"/>
    <p:sldId id="264" r:id="rId13"/>
    <p:sldId id="274" r:id="rId14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2F6ED04-4220-45E6-ABBF-7F3B55EB99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3A94411-56AD-4E86-BB6B-7A26D7DE02B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E057FBA-0F3A-4DAC-ABA0-B87E54196D4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B1288F65-AFB3-4096-BE45-2D0704B0864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/>
              <a:t>Kliknite da biste uredili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DC820530-308C-4537-AFA0-AA8A468244E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BF423749-BDA3-4E0D-B4E8-27C72D82E8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43D65F4-86E6-4E05-9419-B784C649F81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18C47696-0C98-4261-8505-916A0D990A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20B4AE-03D2-447F-909F-0F8BB80982A7}" type="slidenum">
              <a:rPr lang="hr-HR" altLang="sr-Latn-RS"/>
              <a:pPr>
                <a:spcBef>
                  <a:spcPct val="0"/>
                </a:spcBef>
              </a:pPr>
              <a:t>7</a:t>
            </a:fld>
            <a:endParaRPr lang="hr-HR" altLang="sr-Latn-R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0F8701F-FB8F-444D-AD00-EFFEE8F1A1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BC661F78-2D30-4F07-BC3E-1F1A0FD56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1045DC1-9031-46B7-8A66-5BC7BFF82A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05378F-2DE1-47C6-9420-A6363C799B07}" type="slidenum">
              <a:rPr lang="hr-HR" altLang="sr-Latn-RS"/>
              <a:pPr>
                <a:spcBef>
                  <a:spcPct val="0"/>
                </a:spcBef>
              </a:pPr>
              <a:t>12</a:t>
            </a:fld>
            <a:endParaRPr lang="hr-HR" altLang="sr-Latn-R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698DF2D-64F2-4819-9391-65A1D44EE6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7690676-4111-44DC-8144-741A662B2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sr-Latn-RS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286A85-0496-4993-9E91-CBC4C4255E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097055-7EAA-4F0C-A188-2597FF6ABC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A4D917-F7C1-4FFB-965B-5C68534684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D7BFB-50EF-4C8B-A404-CF778B62E1F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2426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39BD58-E821-4C78-85C8-5962C04676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6BF280-2D2A-47F1-81A1-CC04825172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D499271-6063-4E8E-A36D-2BBDDB05EA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71010-4A19-4C94-A5D4-89D2B064981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83708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B8FE27-61C5-4269-A4D1-8D7311FD89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661ED4-2F27-4CAE-A09E-CEF9622AD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3F96BE-BA0A-47ED-87A9-B4851A141C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6A07A-6E2E-4FF5-9373-0D3FF773FA8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98348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69DB3C-4066-455C-B1CA-2C9D3A0CF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4621DD-20D3-4ADB-8787-86D347458E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E357C57-2198-4A22-AEEE-FE6DC3826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C0543-CE18-4450-A795-CDB16A1A336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6896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2B2D7E-2194-4463-982E-213BF5229D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6529ED-39B8-49A6-B887-9A7F9893F2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A80E4A-5D91-4B46-8314-9718E345E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FF4DF-71B5-476F-8D95-11A27C9E775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0947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50EDD6-0848-4D16-BD95-A5ECC8838C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811095-CDC1-42B0-9C12-46E12EC699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588E7C-2790-4E58-96A7-62277BD10B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1165-38A5-4831-A481-BAD63F29654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74209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EE4061-6FAA-475A-A30E-81A848801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A1A90D-B910-47FB-9B36-2800BA5003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0BD0D3-EA0A-4AB6-914A-8EA65DEC1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9683D-93B4-47AA-B728-3C083237139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3870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4899D39-5977-4A1B-AF2B-77E6113F5E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791EA24-E50F-4C1D-8563-E652A14145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1375A5D-71A6-4C10-94AA-C291D77F86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A5D2A-E492-4F21-AE8F-28E7EAA752F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4172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664BFC-AD67-4E28-AA2D-B2A6E6118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3865F48-248F-49C2-83C3-AFC55290D0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0D3E28-58B8-439E-8634-5B830C307A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6784C-3F4A-4035-8928-1E80463E174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2235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5AB6BF0-74EC-4470-93DE-C6618B250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72B67DA-C89A-4FF1-B3B4-7B78530F56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956462-6D43-4B44-9762-9BDCA9B9FC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40431-AC28-4366-8C47-5571F8BB4116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495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A6AF7-FCB0-4C57-BB23-F01FC5AE59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84AF8B-EEEA-44CD-9D17-5E1CEADFD5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BC9CA1-8ED2-4BF8-BFE6-841EE8FA1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FDC2D-D0BF-45F3-80D8-1FB4D5ED542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83016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008B0B-2D40-4D10-8914-A189257838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20F3A2E-6DE5-47A7-9D26-324E9020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63A873-ADE0-44DB-84EE-901FE2E1A1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0DAC5-B308-4DFE-A457-ABFBB7C05DD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87450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FEF5ACC-11F3-4D64-8D4F-ACD447277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C478E10-3B4E-422F-8683-884D70269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F7E2B0-4FBF-4BE8-9849-499FD2BBBD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D31F81C-6A87-4EFD-A86C-73995A1E45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CD4D46C-ECEC-4253-B475-38A498204D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CD24249-4F99-4C03-B3C4-9B3F8D354E2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1396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TbVuTMGdI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95672AF-0F4E-4345-AE40-CDAA51BC7613}"/>
              </a:ext>
            </a:extLst>
          </p:cNvPr>
          <p:cNvSpPr txBox="1"/>
          <p:nvPr/>
        </p:nvSpPr>
        <p:spPr>
          <a:xfrm>
            <a:off x="107950" y="1125538"/>
            <a:ext cx="8785225" cy="3692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hr-HR" sz="3600" b="1" dirty="0"/>
              <a:t>PONOVIMO!</a:t>
            </a:r>
          </a:p>
          <a:p>
            <a:pPr eaLnBrk="1" hangingPunct="1">
              <a:defRPr/>
            </a:pPr>
            <a:endParaRPr lang="hr-HR" b="1" dirty="0"/>
          </a:p>
          <a:p>
            <a:pPr eaLnBrk="1" hangingPunct="1">
              <a:defRPr/>
            </a:pPr>
            <a:r>
              <a:rPr lang="hr-HR" b="1" dirty="0"/>
              <a:t>Da se prisjetimo </a:t>
            </a:r>
          </a:p>
          <a:p>
            <a:pPr eaLnBrk="1" hangingPunct="1">
              <a:defRPr/>
            </a:pPr>
            <a:endParaRPr lang="hr-HR" b="1" dirty="0"/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hr-HR" dirty="0"/>
              <a:t>Koja je bolest poharala Europu sredinom 14. stoljeća? Kako se epidemija</a:t>
            </a:r>
          </a:p>
          <a:p>
            <a:pPr eaLnBrk="1" hangingPunct="1">
              <a:defRPr/>
            </a:pPr>
            <a:r>
              <a:rPr lang="hr-HR" dirty="0"/>
              <a:t> te bolesti zvala?</a:t>
            </a:r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r>
              <a:rPr lang="hr-HR" dirty="0"/>
              <a:t>2. Tko je u to vrijeme bio najobrazovaniji sloj društva koji je objasnio ljudima razloge </a:t>
            </a:r>
          </a:p>
          <a:p>
            <a:pPr eaLnBrk="1" hangingPunct="1">
              <a:defRPr/>
            </a:pPr>
            <a:r>
              <a:rPr lang="hr-HR" dirty="0"/>
              <a:t>     epidemije?</a:t>
            </a:r>
          </a:p>
          <a:p>
            <a:pPr eaLnBrk="1" hangingPunct="1">
              <a:defRPr/>
            </a:pPr>
            <a:endParaRPr lang="hr-HR" dirty="0"/>
          </a:p>
          <a:p>
            <a:pPr eaLnBrk="1" hangingPunct="1">
              <a:defRPr/>
            </a:pPr>
            <a:r>
              <a:rPr lang="hr-HR" dirty="0"/>
              <a:t>3. Na koji način su oni objasnili razloge pojave te epidemije?</a:t>
            </a:r>
          </a:p>
          <a:p>
            <a:pPr eaLnBrk="1" hangingPunct="1">
              <a:defRPr/>
            </a:pPr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F6447E8D-0A38-4079-B432-25093F460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013325"/>
            <a:ext cx="450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hr-HR" altLang="sr-Latn-RS" i="1"/>
              <a:t>Odgovori se nalaze na slijedećem slajdu!!!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Valentina\Pictures\img290.jpg">
            <a:extLst>
              <a:ext uri="{FF2B5EF4-FFF2-40B4-BE49-F238E27FC236}">
                <a16:creationId xmlns:a16="http://schemas.microsoft.com/office/drawing/2014/main" id="{18776F05-5D72-4405-A6B3-8D0015FD1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33375"/>
            <a:ext cx="598805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53">
            <a:extLst>
              <a:ext uri="{FF2B5EF4-FFF2-40B4-BE49-F238E27FC236}">
                <a16:creationId xmlns:a16="http://schemas.microsoft.com/office/drawing/2014/main" id="{9091D114-F305-45BE-9CCD-4F3C12AC3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33600"/>
            <a:ext cx="609282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AutoShape 6">
            <a:extLst>
              <a:ext uri="{FF2B5EF4-FFF2-40B4-BE49-F238E27FC236}">
                <a16:creationId xmlns:a16="http://schemas.microsoft.com/office/drawing/2014/main" id="{C1487725-EDFF-46CE-9991-D747911C8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88913"/>
            <a:ext cx="5329238" cy="2232025"/>
          </a:xfrm>
          <a:prstGeom prst="horizontalScrol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rgbClr val="FF0066"/>
                </a:solidFill>
              </a:rPr>
              <a:t>GUTTENBERG – prva tiskana knjiga,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>
                <a:solidFill>
                  <a:srgbClr val="FF0066"/>
                </a:solidFill>
              </a:rPr>
              <a:t>sredina 15. st, 42 retka Biblije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54">
            <a:extLst>
              <a:ext uri="{FF2B5EF4-FFF2-40B4-BE49-F238E27FC236}">
                <a16:creationId xmlns:a16="http://schemas.microsoft.com/office/drawing/2014/main" id="{13EEC4A6-21F5-4C5C-BB8D-4413B05F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638"/>
            <a:ext cx="8382000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>
            <a:extLst>
              <a:ext uri="{FF2B5EF4-FFF2-40B4-BE49-F238E27FC236}">
                <a16:creationId xmlns:a16="http://schemas.microsoft.com/office/drawing/2014/main" id="{8573C0FD-BA6D-4B0C-A61B-265633000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15000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sr-Latn-RS" sz="2400">
                <a:solidFill>
                  <a:srgbClr val="FF0066"/>
                </a:solidFill>
                <a:latin typeface="Comic Sans MS" panose="030F0702030302020204" pitchFamily="66" charset="0"/>
              </a:rPr>
              <a:t>Misal po zakonu rimskoga dvora 1483. prvu hrvatsku tiskanu knjigu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Valentina\Pictures\img292.jpg">
            <a:extLst>
              <a:ext uri="{FF2B5EF4-FFF2-40B4-BE49-F238E27FC236}">
                <a16:creationId xmlns:a16="http://schemas.microsoft.com/office/drawing/2014/main" id="{28C03F7F-7FFA-4CF9-8601-59B549CD6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-23813"/>
            <a:ext cx="6858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FD75F4-3804-482F-B6F9-17258C7E4F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5650" y="404813"/>
            <a:ext cx="7772400" cy="1470025"/>
          </a:xfrm>
        </p:spPr>
        <p:txBody>
          <a:bodyPr/>
          <a:lstStyle/>
          <a:p>
            <a:pPr algn="l" eaLnBrk="1" hangingPunct="1"/>
            <a:r>
              <a:rPr lang="hr-HR" altLang="sr-Latn-RS" b="1">
                <a:solidFill>
                  <a:schemeClr val="tx1"/>
                </a:solidFill>
              </a:rPr>
              <a:t>	C R NA    S M R T   14. st.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A78BEE1-D23E-4779-AEF8-7C04EF40C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2781300"/>
            <a:ext cx="741680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b="1"/>
              <a:t>- ljutnja Boga ( “ niste bili poslušni “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b="1"/>
              <a:t>- trpljenje kao način da se „ popravimo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b="1"/>
              <a:t>    kao ljudi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b="1"/>
              <a:t>- bolest je biće koje ulazi u ljudsko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b="1"/>
              <a:t> tijelo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2092A2B-99CA-4688-87C4-7601ACA61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2133600"/>
            <a:ext cx="4752975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 b="1">
                <a:solidFill>
                  <a:srgbClr val="FF0000"/>
                </a:solidFill>
              </a:rPr>
              <a:t>C  R  K  V  A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9">
            <a:extLst>
              <a:ext uri="{FF2B5EF4-FFF2-40B4-BE49-F238E27FC236}">
                <a16:creationId xmlns:a16="http://schemas.microsoft.com/office/drawing/2014/main" id="{F1FB1116-6B27-44B8-B8FE-D231BC629FF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2" t="63"/>
          <a:stretch>
            <a:fillRect/>
          </a:stretch>
        </p:blipFill>
        <p:spPr>
          <a:xfrm>
            <a:off x="395288" y="188913"/>
            <a:ext cx="8291512" cy="5018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Rectangle 6">
            <a:extLst>
              <a:ext uri="{FF2B5EF4-FFF2-40B4-BE49-F238E27FC236}">
                <a16:creationId xmlns:a16="http://schemas.microsoft.com/office/drawing/2014/main" id="{7895DFAB-DAB7-467F-A46C-C9793E033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45125"/>
            <a:ext cx="38877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/>
              <a:t>R  a  d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8400CB56-BA6F-44B4-8A24-BFCDCA473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0563" y="5589588"/>
            <a:ext cx="41036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b="1"/>
              <a:t>R  a  d  + </a:t>
            </a:r>
            <a:r>
              <a:rPr lang="hr-HR" altLang="sr-Latn-RS" sz="3600" b="1">
                <a:solidFill>
                  <a:srgbClr val="FF0000"/>
                </a:solidFill>
              </a:rPr>
              <a:t>ZNANJE</a:t>
            </a:r>
            <a:endParaRPr lang="hr-HR" altLang="sr-Latn-RS" sz="3600" b="1"/>
          </a:p>
        </p:txBody>
      </p:sp>
      <p:sp>
        <p:nvSpPr>
          <p:cNvPr id="5128" name="AutoShape 8">
            <a:extLst>
              <a:ext uri="{FF2B5EF4-FFF2-40B4-BE49-F238E27FC236}">
                <a16:creationId xmlns:a16="http://schemas.microsoft.com/office/drawing/2014/main" id="{C17962D1-F2AF-45F8-81A9-5D43A9033A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1557338"/>
            <a:ext cx="1225550" cy="719137"/>
          </a:xfrm>
          <a:prstGeom prst="rightArrow">
            <a:avLst>
              <a:gd name="adj1" fmla="val 50000"/>
              <a:gd name="adj2" fmla="val 4260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r-Latn-RS" altLang="sr-Latn-RS" sz="1800"/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992E58E5-DA5F-462C-9877-8BC7F1248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7404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  <p:bldP spid="5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2B29A56E-A25D-41A1-85D7-1B3A79E75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117475"/>
            <a:ext cx="3444875" cy="253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6">
            <a:extLst>
              <a:ext uri="{FF2B5EF4-FFF2-40B4-BE49-F238E27FC236}">
                <a16:creationId xmlns:a16="http://schemas.microsoft.com/office/drawing/2014/main" id="{F838BDC4-DE15-49F3-9FB9-209B7BF66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-25400"/>
            <a:ext cx="3389312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7">
            <a:extLst>
              <a:ext uri="{FF2B5EF4-FFF2-40B4-BE49-F238E27FC236}">
                <a16:creationId xmlns:a16="http://schemas.microsoft.com/office/drawing/2014/main" id="{4BCBEF11-4A90-4346-8EE8-83818200A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357688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8">
            <a:extLst>
              <a:ext uri="{FF2B5EF4-FFF2-40B4-BE49-F238E27FC236}">
                <a16:creationId xmlns:a16="http://schemas.microsoft.com/office/drawing/2014/main" id="{C9934D98-B8B1-416C-A35C-6FD68FF8E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744788"/>
            <a:ext cx="223202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SKRIPTORIJI 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CRKVENE ŠKOLE</a:t>
            </a:r>
          </a:p>
        </p:txBody>
      </p:sp>
      <p:sp>
        <p:nvSpPr>
          <p:cNvPr id="6150" name="Rectangle 9">
            <a:extLst>
              <a:ext uri="{FF2B5EF4-FFF2-40B4-BE49-F238E27FC236}">
                <a16:creationId xmlns:a16="http://schemas.microsoft.com/office/drawing/2014/main" id="{DAFEE1F6-0A13-46A9-9F97-A4A8EB6D9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8125" y="2420938"/>
            <a:ext cx="223202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GRAĐANSKE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ŠKOLE</a:t>
            </a:r>
          </a:p>
        </p:txBody>
      </p:sp>
      <p:sp>
        <p:nvSpPr>
          <p:cNvPr id="6151" name="Rectangle 13">
            <a:extLst>
              <a:ext uri="{FF2B5EF4-FFF2-40B4-BE49-F238E27FC236}">
                <a16:creationId xmlns:a16="http://schemas.microsoft.com/office/drawing/2014/main" id="{3BD8F15C-AE4D-44A5-A4DC-D9EFAF377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5445125"/>
            <a:ext cx="266382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 b="1"/>
              <a:t>KRITIČKO MIŠLJENJE</a:t>
            </a:r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7CA215D8-F155-49F4-A49C-3B21B4844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4437063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714E6107-E3AE-4439-8D88-36E059C75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445125"/>
            <a:ext cx="7848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>
                <a:solidFill>
                  <a:srgbClr val="FF0000"/>
                </a:solidFill>
              </a:rPr>
              <a:t>Č O V J E K = H O M O </a:t>
            </a:r>
          </a:p>
        </p:txBody>
      </p:sp>
      <p:pic>
        <p:nvPicPr>
          <p:cNvPr id="7171" name="Picture 6">
            <a:extLst>
              <a:ext uri="{FF2B5EF4-FFF2-40B4-BE49-F238E27FC236}">
                <a16:creationId xmlns:a16="http://schemas.microsoft.com/office/drawing/2014/main" id="{17CAEAF7-10D5-49D3-A000-0D5E38F80400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4638"/>
            <a:ext cx="7499350" cy="5332412"/>
          </a:xfrm>
        </p:spPr>
      </p:pic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6E54A33A-F281-48AF-927A-9DE8B7B15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0960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594E6213-0309-495F-8960-875938795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hr-HR" altLang="sr-Latn-RS" sz="4000" b="1"/>
              <a:t>NOVI ČOVJEK – </a:t>
            </a:r>
            <a:br>
              <a:rPr lang="hr-HR" altLang="sr-Latn-RS" sz="4000" b="1"/>
            </a:br>
            <a:r>
              <a:rPr lang="hr-HR" altLang="sr-Latn-RS" sz="4000" b="1"/>
              <a:t>HUMANIZAM U/str. 144., 145.	</a:t>
            </a:r>
          </a:p>
        </p:txBody>
      </p:sp>
      <p:pic>
        <p:nvPicPr>
          <p:cNvPr id="8195" name="Picture 7" descr="medium_david_von_michelangelo">
            <a:extLst>
              <a:ext uri="{FF2B5EF4-FFF2-40B4-BE49-F238E27FC236}">
                <a16:creationId xmlns:a16="http://schemas.microsoft.com/office/drawing/2014/main" id="{D03642EB-7C1E-4D0C-B7F1-D0FB737CF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188913"/>
            <a:ext cx="14271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8">
            <a:extLst>
              <a:ext uri="{FF2B5EF4-FFF2-40B4-BE49-F238E27FC236}">
                <a16:creationId xmlns:a16="http://schemas.microsoft.com/office/drawing/2014/main" id="{7E25B19B-4F2E-41A2-8EA2-27CDDE57E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hr-HR" altLang="sr-Latn-RS"/>
          </a:p>
          <a:p>
            <a:pPr eaLnBrk="1" hangingPunct="1">
              <a:buFontTx/>
              <a:buNone/>
            </a:pPr>
            <a:endParaRPr lang="hr-HR" altLang="sr-Latn-RS"/>
          </a:p>
          <a:p>
            <a:pPr eaLnBrk="1" hangingPunct="1">
              <a:buFontTx/>
              <a:buChar char="-"/>
            </a:pPr>
            <a:r>
              <a:rPr lang="hr-HR" altLang="sr-Latn-RS"/>
              <a:t>pojava robno – novčanog gospodarstva – uspon građanstva ( 15. st. )– </a:t>
            </a:r>
            <a:r>
              <a:rPr lang="hr-HR" altLang="sr-Latn-RS">
                <a:solidFill>
                  <a:srgbClr val="FF0000"/>
                </a:solidFill>
              </a:rPr>
              <a:t>znanje</a:t>
            </a:r>
            <a:r>
              <a:rPr lang="hr-HR" altLang="sr-Latn-RS"/>
              <a:t> </a:t>
            </a:r>
          </a:p>
          <a:p>
            <a:pPr eaLnBrk="1" hangingPunct="1">
              <a:buFontTx/>
              <a:buChar char="-"/>
            </a:pPr>
            <a:r>
              <a:rPr lang="hr-HR" altLang="sr-Latn-RS"/>
              <a:t>Crkvene škole           </a:t>
            </a:r>
            <a:r>
              <a:rPr lang="hr-HR" altLang="sr-Latn-RS">
                <a:solidFill>
                  <a:srgbClr val="FF0000"/>
                </a:solidFill>
              </a:rPr>
              <a:t>gradske škole</a:t>
            </a:r>
            <a:r>
              <a:rPr lang="hr-HR" altLang="sr-Latn-RS"/>
              <a:t> – kritičko mišljenje – u središtu interesa = </a:t>
            </a:r>
          </a:p>
          <a:p>
            <a:pPr eaLnBrk="1" hangingPunct="1">
              <a:buFontTx/>
              <a:buNone/>
            </a:pPr>
            <a:r>
              <a:rPr lang="hr-HR" altLang="sr-Latn-RS"/>
              <a:t>   </a:t>
            </a:r>
            <a:r>
              <a:rPr lang="hr-HR" altLang="sr-Latn-RS">
                <a:solidFill>
                  <a:srgbClr val="FF0000"/>
                </a:solidFill>
              </a:rPr>
              <a:t>ČOVJEK = HOMO = HUMANIZAM ( 15. st. )</a:t>
            </a:r>
            <a:endParaRPr lang="hr-HR" altLang="sr-Latn-RS"/>
          </a:p>
        </p:txBody>
      </p:sp>
      <p:sp>
        <p:nvSpPr>
          <p:cNvPr id="8197" name="Line 9">
            <a:extLst>
              <a:ext uri="{FF2B5EF4-FFF2-40B4-BE49-F238E27FC236}">
                <a16:creationId xmlns:a16="http://schemas.microsoft.com/office/drawing/2014/main" id="{DEFA8311-9AAE-4D36-B310-F4C7CDEBD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8400" y="41497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VEUČILIŠTA U RAZVIJENOM SREDNJEM VIJEKU">
            <a:extLst>
              <a:ext uri="{FF2B5EF4-FFF2-40B4-BE49-F238E27FC236}">
                <a16:creationId xmlns:a16="http://schemas.microsoft.com/office/drawing/2014/main" id="{FC49353D-196A-4822-AEC2-37862855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76250"/>
            <a:ext cx="67627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a 1">
            <a:extLst>
              <a:ext uri="{FF2B5EF4-FFF2-40B4-BE49-F238E27FC236}">
                <a16:creationId xmlns:a16="http://schemas.microsoft.com/office/drawing/2014/main" id="{30F1D38F-25A0-4434-8976-8DF8EF2E79E7}"/>
              </a:ext>
            </a:extLst>
          </p:cNvPr>
          <p:cNvSpPr/>
          <p:nvPr/>
        </p:nvSpPr>
        <p:spPr>
          <a:xfrm>
            <a:off x="6588125" y="3933825"/>
            <a:ext cx="1944688" cy="56515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Valentina\Pictures\img291.jpg">
            <a:extLst>
              <a:ext uri="{FF2B5EF4-FFF2-40B4-BE49-F238E27FC236}">
                <a16:creationId xmlns:a16="http://schemas.microsoft.com/office/drawing/2014/main" id="{17F6CAED-281B-450A-A2BA-25CE8222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-9525"/>
            <a:ext cx="7388225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4E3F8522-09E0-411E-8CA5-2D26F5C0B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5202238"/>
            <a:ext cx="8634413" cy="1655762"/>
          </a:xfrm>
          <a:prstGeom prst="horizontalScroll">
            <a:avLst>
              <a:gd name="adj" fmla="val 12500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/>
              <a:t>PRVO SVEUČILIŠTE U BOLOGNI, U HRVATSKOJ ZADAR</a:t>
            </a:r>
          </a:p>
        </p:txBody>
      </p:sp>
      <p:sp>
        <p:nvSpPr>
          <p:cNvPr id="2" name="Pravokutnik 1">
            <a:extLst>
              <a:ext uri="{FF2B5EF4-FFF2-40B4-BE49-F238E27FC236}">
                <a16:creationId xmlns:a16="http://schemas.microsoft.com/office/drawing/2014/main" id="{709D30CB-2AA6-48BD-A4DB-1374D12CE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4388" y="4724400"/>
            <a:ext cx="107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hlinkClick r:id="rId3" tooltip="1396"/>
              </a:rPr>
              <a:t>1396</a:t>
            </a:r>
            <a:r>
              <a:rPr lang="hr-HR" altLang="sr-Latn-RS" sz="180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Valentina\Pictures\img289.jpg">
            <a:extLst>
              <a:ext uri="{FF2B5EF4-FFF2-40B4-BE49-F238E27FC236}">
                <a16:creationId xmlns:a16="http://schemas.microsoft.com/office/drawing/2014/main" id="{927F0685-440E-4842-9E66-25187EC2F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6225"/>
            <a:ext cx="63754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Pravokutnik 2">
            <a:extLst>
              <a:ext uri="{FF2B5EF4-FFF2-40B4-BE49-F238E27FC236}">
                <a16:creationId xmlns:a16="http://schemas.microsoft.com/office/drawing/2014/main" id="{7BAB7432-C5CC-4490-924B-8372857AA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53736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1800">
                <a:hlinkClick r:id="rId3"/>
              </a:rPr>
              <a:t>https://www.youtube.com/watch?v=QtTbVuTMGdI</a:t>
            </a:r>
            <a:endParaRPr lang="hr-HR" altLang="sr-Latn-RS" sz="1800"/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240</Words>
  <Application>Microsoft Office PowerPoint</Application>
  <PresentationFormat>Prikaz na zaslonu (4:3)</PresentationFormat>
  <Paragraphs>41</Paragraphs>
  <Slides>13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6" baseType="lpstr">
      <vt:lpstr>Arial</vt:lpstr>
      <vt:lpstr>Comic Sans MS</vt:lpstr>
      <vt:lpstr>Zadani dizajn</vt:lpstr>
      <vt:lpstr>PowerPoint prezentacija</vt:lpstr>
      <vt:lpstr> C R NA    S M R T   14. st.</vt:lpstr>
      <vt:lpstr>PowerPoint prezentacija</vt:lpstr>
      <vt:lpstr>PowerPoint prezentacija</vt:lpstr>
      <vt:lpstr>PowerPoint prezentacija</vt:lpstr>
      <vt:lpstr>NOVI ČOVJEK –  HUMANIZAM U/str. 144., 145.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komp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R NA    S M R T   14. st.</dc:title>
  <dc:creator>user</dc:creator>
  <cp:lastModifiedBy>Valentina Novoselec Filipovski</cp:lastModifiedBy>
  <cp:revision>28</cp:revision>
  <dcterms:created xsi:type="dcterms:W3CDTF">2012-02-19T18:17:47Z</dcterms:created>
  <dcterms:modified xsi:type="dcterms:W3CDTF">2020-03-18T18:30:42Z</dcterms:modified>
</cp:coreProperties>
</file>