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96" r:id="rId2"/>
    <p:sldId id="407" r:id="rId3"/>
    <p:sldId id="458" r:id="rId4"/>
    <p:sldId id="464" r:id="rId5"/>
    <p:sldId id="384" r:id="rId6"/>
    <p:sldId id="459" r:id="rId7"/>
    <p:sldId id="456" r:id="rId8"/>
    <p:sldId id="465" r:id="rId9"/>
    <p:sldId id="302" r:id="rId10"/>
    <p:sldId id="303" r:id="rId11"/>
    <p:sldId id="455" r:id="rId12"/>
    <p:sldId id="450" r:id="rId13"/>
    <p:sldId id="369" r:id="rId14"/>
    <p:sldId id="373" r:id="rId15"/>
    <p:sldId id="460" r:id="rId16"/>
    <p:sldId id="386" r:id="rId17"/>
    <p:sldId id="387" r:id="rId18"/>
    <p:sldId id="388" r:id="rId19"/>
    <p:sldId id="390" r:id="rId20"/>
    <p:sldId id="461" r:id="rId21"/>
    <p:sldId id="411" r:id="rId22"/>
    <p:sldId id="412" r:id="rId23"/>
    <p:sldId id="409" r:id="rId24"/>
    <p:sldId id="457" r:id="rId25"/>
    <p:sldId id="463" r:id="rId26"/>
    <p:sldId id="394" r:id="rId27"/>
    <p:sldId id="462" r:id="rId28"/>
    <p:sldId id="395" r:id="rId29"/>
  </p:sldIdLst>
  <p:sldSz cx="9144000" cy="6858000" type="screen4x3"/>
  <p:notesSz cx="9925050" cy="679767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469D7572-3C92-4092-BA7C-BFBA634D49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0702" cy="3411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E2B0A37-7405-45FB-9D7A-D6F6E6751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045" y="2"/>
            <a:ext cx="4300702" cy="3411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29A6F8F3-AE38-4D14-A1BB-9E8434FA2DBA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C98E730-057C-4E1E-A666-79FBD7B59E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492"/>
            <a:ext cx="4300702" cy="34118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7FCE5CF-0328-4CFA-8CFA-4960DD29B5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045" y="6456492"/>
            <a:ext cx="4300702" cy="34118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11226F26-636C-4B6C-BA40-3289B502F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698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901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043BE384-E041-49F2-970F-833EC58F7AEE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901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1654C456-EB89-4E5A-A75B-901369B1B34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42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DB05-4600-4437-AE8B-7790FDA7B4D1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5275B-C2B0-407B-B85D-1D0E30D69A5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gi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tanja.turk@skole.hr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BD7D8-4083-40D7-8C7B-A4E8DE6F9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hr-HR" dirty="0"/>
              <a:t>Udžbenik, str. 28.-32.</a:t>
            </a:r>
            <a:br>
              <a:rPr lang="hr-HR" dirty="0"/>
            </a:br>
            <a:br>
              <a:rPr lang="hr-HR" dirty="0"/>
            </a:br>
            <a:r>
              <a:rPr lang="hr-HR" dirty="0"/>
              <a:t>Učenici koji imaju radni udžbenik:  str. 153.-157.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2292A4-3129-4BFA-B911-AA90165FA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Preporuka: stavite na dijaprojekciju</a:t>
            </a:r>
          </a:p>
        </p:txBody>
      </p:sp>
    </p:spTree>
    <p:extLst>
      <p:ext uri="{BB962C8B-B14F-4D97-AF65-F5344CB8AC3E}">
        <p14:creationId xmlns:p14="http://schemas.microsoft.com/office/powerpoint/2010/main" val="143634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060432" cy="780107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7030A0"/>
                </a:solidFill>
              </a:rPr>
              <a:t>AKTIVNOST 1. :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Konstruiraj </a:t>
            </a:r>
            <a:r>
              <a:rPr lang="hr-HR" sz="2800" i="1" dirty="0"/>
              <a:t>k (S, 3 cm) </a:t>
            </a:r>
            <a:r>
              <a:rPr lang="hr-HR" sz="2800" dirty="0"/>
              <a:t> i na kružnici označi točke </a:t>
            </a:r>
            <a:r>
              <a:rPr lang="hr-HR" sz="2800" i="1" dirty="0"/>
              <a:t>A</a:t>
            </a:r>
            <a:r>
              <a:rPr lang="hr-HR" sz="2800" dirty="0"/>
              <a:t> i </a:t>
            </a:r>
            <a:r>
              <a:rPr lang="hr-HR" sz="2800" i="1" dirty="0"/>
              <a:t>B. </a:t>
            </a:r>
            <a:endParaRPr lang="hr-H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5661248"/>
            <a:ext cx="775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Točke </a:t>
            </a:r>
            <a:r>
              <a:rPr lang="hr-HR" sz="2800" i="1" dirty="0"/>
              <a:t>A</a:t>
            </a:r>
            <a:r>
              <a:rPr lang="hr-HR" sz="2800" dirty="0"/>
              <a:t> i  </a:t>
            </a:r>
            <a:r>
              <a:rPr lang="hr-HR" sz="2800" i="1" dirty="0"/>
              <a:t>B</a:t>
            </a:r>
            <a:r>
              <a:rPr lang="hr-HR" sz="2800" dirty="0"/>
              <a:t> dijele kružnicu na 2 dijela – </a:t>
            </a:r>
            <a:r>
              <a:rPr lang="hr-HR" sz="2800" dirty="0">
                <a:solidFill>
                  <a:srgbClr val="FF0000"/>
                </a:solidFill>
              </a:rPr>
              <a:t>kružna luka. </a:t>
            </a:r>
            <a:endParaRPr lang="hr-HR" sz="2800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2857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348880"/>
            <a:ext cx="3657600" cy="504825"/>
          </a:xfrm>
          <a:prstGeom prst="rect">
            <a:avLst/>
          </a:prstGeom>
          <a:noFill/>
        </p:spPr>
      </p:pic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996952"/>
            <a:ext cx="3352800" cy="504825"/>
          </a:xfrm>
          <a:prstGeom prst="rect">
            <a:avLst/>
          </a:prstGeom>
          <a:noFill/>
        </p:spPr>
      </p:pic>
      <p:pic>
        <p:nvPicPr>
          <p:cNvPr id="11" name="Picture 16" descr="knjiga02">
            <a:extLst>
              <a:ext uri="{FF2B5EF4-FFF2-40B4-BE49-F238E27FC236}">
                <a16:creationId xmlns:a16="http://schemas.microsoft.com/office/drawing/2014/main" id="{4E537E73-255C-4090-A433-52A374FCF25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446" y="22798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6" descr="knjiga02">
            <a:extLst>
              <a:ext uri="{FF2B5EF4-FFF2-40B4-BE49-F238E27FC236}">
                <a16:creationId xmlns:a16="http://schemas.microsoft.com/office/drawing/2014/main" id="{1E06A6CB-0A86-4077-A5EC-2B3D46CBAA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272234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060432" cy="780107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7030A0"/>
                </a:solidFill>
              </a:rPr>
              <a:t>AKTIVNOST 1. 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005064"/>
            <a:ext cx="9144001" cy="21236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4400" dirty="0"/>
              <a:t>KRUŽNI LUK JE DIO KRUŽNICE </a:t>
            </a:r>
          </a:p>
          <a:p>
            <a:pPr algn="ctr"/>
            <a:r>
              <a:rPr lang="hr-HR" sz="4400" dirty="0"/>
              <a:t>OMEĐEN DVJEMA </a:t>
            </a:r>
          </a:p>
          <a:p>
            <a:pPr algn="ctr"/>
            <a:r>
              <a:rPr lang="hr-HR" sz="4400" dirty="0"/>
              <a:t>NJEZINIM TOČKAMA.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endParaRPr lang="hr-HR" sz="4400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2857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8" name="Picture 16" descr="knjiga02">
            <a:extLst>
              <a:ext uri="{FF2B5EF4-FFF2-40B4-BE49-F238E27FC236}">
                <a16:creationId xmlns:a16="http://schemas.microsoft.com/office/drawing/2014/main" id="{480F434E-33A2-40FF-8A5D-D44516225F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3" y="479715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r>
                  <a:rPr lang="hr-HR" sz="2000" dirty="0"/>
                  <a:t>Nacrtaj kružnicu polumjera duljine 3 cm</a:t>
                </a:r>
              </a:p>
              <a:p>
                <a:pPr>
                  <a:buNone/>
                </a:pPr>
                <a:r>
                  <a:rPr lang="hr-HR" sz="2000" dirty="0"/>
                  <a:t> </a:t>
                </a:r>
                <a:r>
                  <a:rPr lang="hr-HR" sz="2000" i="1" dirty="0"/>
                  <a:t>k ( S, 3 cm).</a:t>
                </a:r>
              </a:p>
              <a:p>
                <a:pPr>
                  <a:buNone/>
                </a:pPr>
                <a:endParaRPr lang="hr-HR" sz="2000" i="1" dirty="0"/>
              </a:p>
              <a:p>
                <a:pPr>
                  <a:buNone/>
                </a:pPr>
                <a:r>
                  <a:rPr lang="hr-HR" sz="2000" dirty="0" err="1"/>
                  <a:t>Obojaj</a:t>
                </a:r>
                <a:r>
                  <a:rPr lang="hr-HR" sz="2000" dirty="0"/>
                  <a:t> površinu omeđenu kružnicom.</a:t>
                </a:r>
              </a:p>
              <a:p>
                <a:pPr>
                  <a:buNone/>
                </a:pPr>
                <a:endParaRPr lang="hr-HR" sz="2000" dirty="0"/>
              </a:p>
              <a:p>
                <a:pPr>
                  <a:buNone/>
                </a:pPr>
                <a:r>
                  <a:rPr lang="hr-HR" sz="2000" dirty="0"/>
                  <a:t>Označi bilo koje dvije točke  </a:t>
                </a:r>
                <a:r>
                  <a:rPr lang="hr-HR" sz="2000" i="1" dirty="0"/>
                  <a:t>A </a:t>
                </a:r>
                <a:r>
                  <a:rPr lang="hr-HR" sz="2000" dirty="0"/>
                  <a:t> i  </a:t>
                </a:r>
                <a:r>
                  <a:rPr lang="hr-HR" sz="2000" i="1" dirty="0"/>
                  <a:t>B </a:t>
                </a:r>
                <a:r>
                  <a:rPr lang="hr-HR" sz="2000" dirty="0"/>
                  <a:t> na kružnici te</a:t>
                </a:r>
              </a:p>
              <a:p>
                <a:pPr>
                  <a:buNone/>
                </a:pPr>
                <a:r>
                  <a:rPr lang="hr-HR" sz="2000" dirty="0"/>
                  <a:t> izmjeri i zapiši  njihovu  udaljenost od središta. </a:t>
                </a:r>
              </a:p>
              <a:p>
                <a:pPr>
                  <a:buNone/>
                </a:pPr>
                <a:endParaRPr lang="hr-HR" sz="2000" dirty="0"/>
              </a:p>
              <a:p>
                <a:pPr>
                  <a:buNone/>
                </a:pPr>
                <a:endParaRPr lang="hr-HR" sz="2000" i="1" dirty="0"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𝐴𝑆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</a:rPr>
                        <m:t>=________</m:t>
                      </m:r>
                    </m:oMath>
                  </m:oMathPara>
                </a14:m>
                <a:endParaRPr lang="hr-HR" sz="2000" i="1" dirty="0"/>
              </a:p>
              <a:p>
                <a:pPr>
                  <a:buNone/>
                </a:pPr>
                <a:r>
                  <a:rPr lang="hr-HR" sz="2000" dirty="0"/>
                  <a:t>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hr-H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000" b="0" i="1" smtClean="0"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</m:d>
                    <m:r>
                      <a:rPr lang="hr-HR" sz="2000" i="1">
                        <a:latin typeface="Cambria Math" panose="02040503050406030204" pitchFamily="18" charset="0"/>
                      </a:rPr>
                      <m:t>=________</m:t>
                    </m:r>
                  </m:oMath>
                </a14:m>
                <a:endParaRPr lang="hr-HR" sz="2000" i="1" dirty="0"/>
              </a:p>
              <a:p>
                <a:pPr>
                  <a:buNone/>
                </a:pPr>
                <a:endParaRPr lang="hr-HR" sz="2000" i="1" dirty="0"/>
              </a:p>
              <a:p>
                <a:pPr>
                  <a:buNone/>
                </a:pPr>
                <a:r>
                  <a:rPr lang="hr-HR" sz="2000" dirty="0"/>
                  <a:t>Usporedi i zapiši duljine ovih dviju dužina. </a:t>
                </a:r>
              </a:p>
              <a:p>
                <a:pPr>
                  <a:buNone/>
                </a:pPr>
                <a:endParaRPr lang="hr-HR" sz="2000" i="1" dirty="0"/>
              </a:p>
              <a:p>
                <a:pPr>
                  <a:buNone/>
                </a:pPr>
                <a:endParaRPr lang="hr-HR" sz="2000" i="1" dirty="0"/>
              </a:p>
              <a:p>
                <a:pPr>
                  <a:buNone/>
                </a:pPr>
                <a:r>
                  <a:rPr lang="hr-HR" sz="2000" dirty="0"/>
                  <a:t>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>
                <a:blip r:embed="rId2"/>
                <a:stretch>
                  <a:fillRect l="-741" t="-72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2F60C1E-A75E-4207-A08D-D7491C18B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772816"/>
            <a:ext cx="1738093" cy="1738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6" descr="knjiga02">
            <a:extLst>
              <a:ext uri="{FF2B5EF4-FFF2-40B4-BE49-F238E27FC236}">
                <a16:creationId xmlns:a16="http://schemas.microsoft.com/office/drawing/2014/main" id="{F409B871-7E6A-4418-BC1C-0B01484FE6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knjiga02">
            <a:extLst>
              <a:ext uri="{FF2B5EF4-FFF2-40B4-BE49-F238E27FC236}">
                <a16:creationId xmlns:a16="http://schemas.microsoft.com/office/drawing/2014/main" id="{4C9CF6B9-C63B-43B1-9A59-28DDB84FD3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998" y="44270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" descr="knjiga02">
            <a:extLst>
              <a:ext uri="{FF2B5EF4-FFF2-40B4-BE49-F238E27FC236}">
                <a16:creationId xmlns:a16="http://schemas.microsoft.com/office/drawing/2014/main" id="{3111CCD7-13CB-4C7C-8AE5-501DA93001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2088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knjiga02">
            <a:extLst>
              <a:ext uri="{FF2B5EF4-FFF2-40B4-BE49-F238E27FC236}">
                <a16:creationId xmlns:a16="http://schemas.microsoft.com/office/drawing/2014/main" id="{C7D6B119-1759-4749-939B-DD648C28BB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9715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 descr="knjiga02">
            <a:extLst>
              <a:ext uri="{FF2B5EF4-FFF2-40B4-BE49-F238E27FC236}">
                <a16:creationId xmlns:a16="http://schemas.microsoft.com/office/drawing/2014/main" id="{F7CD1FCC-5CC9-47B0-99B7-13299DFE652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389" y="3309296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Prepiši sa str. 30. / Upamti </a:t>
            </a:r>
          </a:p>
          <a:p>
            <a:pPr marL="0" indent="0">
              <a:buNone/>
            </a:pPr>
            <a:endParaRPr lang="hr-HR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Krug</a:t>
            </a:r>
            <a:endParaRPr lang="hr-HR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</p:spTree>
    <p:extLst>
      <p:ext uri="{BB962C8B-B14F-4D97-AF65-F5344CB8AC3E}">
        <p14:creationId xmlns:p14="http://schemas.microsoft.com/office/powerpoint/2010/main" val="164002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Što je dužina čiji je jedan kraj središte kružnice, a drugi bilo koja točka te kružnice?</a:t>
            </a:r>
          </a:p>
          <a:p>
            <a:pPr marL="0" indent="0">
              <a:buNone/>
            </a:pPr>
            <a:endParaRPr lang="hr-HR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sz="2400" dirty="0"/>
              <a:t>POLUMJER.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Spoji središte sa točkom </a:t>
            </a:r>
            <a:r>
              <a:rPr lang="hr-HR" sz="2400" i="1" dirty="0"/>
              <a:t>A</a:t>
            </a:r>
            <a:r>
              <a:rPr lang="hr-HR" sz="2400" dirty="0"/>
              <a:t> i taj polumjer označi </a:t>
            </a:r>
          </a:p>
          <a:p>
            <a:pPr marL="0" indent="0">
              <a:buNone/>
            </a:pPr>
            <a:r>
              <a:rPr lang="hr-HR" sz="2400" dirty="0">
                <a:solidFill>
                  <a:srgbClr val="7030A0"/>
                </a:solidFill>
              </a:rPr>
              <a:t>slovom r. 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Napomena: na prethodnoj slici, ne treba nova.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412" y="2708920"/>
            <a:ext cx="2016224" cy="2054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  <p:pic>
        <p:nvPicPr>
          <p:cNvPr id="6" name="Picture 16" descr="knjiga02">
            <a:extLst>
              <a:ext uri="{FF2B5EF4-FFF2-40B4-BE49-F238E27FC236}">
                <a16:creationId xmlns:a16="http://schemas.microsoft.com/office/drawing/2014/main" id="{7015C084-1946-4A1E-B8FA-380E83F8DD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319" y="4744650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52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BFF989-E447-4712-B921-669BD985B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CA63D6-2D3F-4567-8687-F8DC830E8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Sljedeći listić ako imaš mogućnost isprintaj i zalijepi u bilježnicu, ako nemaš, precrtaj i prepiši.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Riješi i tek onda pregledaj rješenja.  </a:t>
            </a:r>
          </a:p>
        </p:txBody>
      </p:sp>
    </p:spTree>
    <p:extLst>
      <p:ext uri="{BB962C8B-B14F-4D97-AF65-F5344CB8AC3E}">
        <p14:creationId xmlns:p14="http://schemas.microsoft.com/office/powerpoint/2010/main" val="395231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72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Točke koje pripadaju kružnici: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Točke koje pripadaju krugu:</a:t>
            </a:r>
          </a:p>
        </p:txBody>
      </p:sp>
      <p:pic>
        <p:nvPicPr>
          <p:cNvPr id="5" name="Picture 4" descr="krugnl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4289" y="2211662"/>
            <a:ext cx="3455363" cy="40034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</p:spTree>
    <p:extLst>
      <p:ext uri="{BB962C8B-B14F-4D97-AF65-F5344CB8AC3E}">
        <p14:creationId xmlns:p14="http://schemas.microsoft.com/office/powerpoint/2010/main" val="1688990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72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Točke koje pripadaju kružnici: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B, D, H i J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Točke koje pripadaju krugu: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A,  B,  D,  G,  H,  I,  J  i  S</a:t>
            </a:r>
          </a:p>
        </p:txBody>
      </p:sp>
      <p:pic>
        <p:nvPicPr>
          <p:cNvPr id="5" name="Picture 4" descr="krugnl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4289" y="2211662"/>
            <a:ext cx="3455363" cy="40034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</p:spTree>
    <p:extLst>
      <p:ext uri="{BB962C8B-B14F-4D97-AF65-F5344CB8AC3E}">
        <p14:creationId xmlns:p14="http://schemas.microsoft.com/office/powerpoint/2010/main" val="381703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ugnl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942" y="2285992"/>
            <a:ext cx="3643338" cy="414627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72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Imaju li kružnica i krug zajedničkih točaka?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Točke koje pripadaju kružnici: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B, D, H i J</a:t>
            </a:r>
          </a:p>
          <a:p>
            <a:pPr marL="0" indent="0">
              <a:buNone/>
            </a:pPr>
            <a:r>
              <a:rPr lang="hr-HR" sz="2400" dirty="0"/>
              <a:t>Točke koje pripadaju krugu: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7030A0"/>
                </a:solidFill>
              </a:rPr>
              <a:t>A,  B,  D,  G,  H,  I,  J  i  S</a:t>
            </a:r>
          </a:p>
          <a:p>
            <a:pPr marL="0" indent="0">
              <a:buNone/>
            </a:pPr>
            <a:endParaRPr lang="hr-HR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sz="2400" dirty="0">
                <a:solidFill>
                  <a:srgbClr val="C00000"/>
                </a:solidFill>
              </a:rPr>
              <a:t>Sve točke koje</a:t>
            </a:r>
          </a:p>
          <a:p>
            <a:pPr marL="0" indent="0">
              <a:buNone/>
            </a:pPr>
            <a:r>
              <a:rPr lang="hr-HR" sz="2400" dirty="0">
                <a:solidFill>
                  <a:srgbClr val="C00000"/>
                </a:solidFill>
              </a:rPr>
              <a:t>pripadaju kružnici pripadaju i krugu.</a:t>
            </a:r>
          </a:p>
          <a:p>
            <a:pPr marL="0" indent="0">
              <a:buNone/>
            </a:pPr>
            <a:endParaRPr lang="hr-HR" sz="2400" dirty="0"/>
          </a:p>
        </p:txBody>
      </p:sp>
      <p:sp>
        <p:nvSpPr>
          <p:cNvPr id="6" name="Oval 5"/>
          <p:cNvSpPr/>
          <p:nvPr/>
        </p:nvSpPr>
        <p:spPr>
          <a:xfrm>
            <a:off x="642910" y="4286256"/>
            <a:ext cx="28575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000100" y="4286256"/>
            <a:ext cx="28575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1857356" y="4286256"/>
            <a:ext cx="28575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val 8"/>
          <p:cNvSpPr/>
          <p:nvPr/>
        </p:nvSpPr>
        <p:spPr>
          <a:xfrm>
            <a:off x="2500298" y="4286256"/>
            <a:ext cx="28575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rgbClr val="7030A0"/>
                </a:solidFill>
              </a:rPr>
              <a:t>Aktivnost 2. – Osnovni pojmovi kruga </a:t>
            </a:r>
          </a:p>
        </p:txBody>
      </p:sp>
      <p:pic>
        <p:nvPicPr>
          <p:cNvPr id="11" name="Picture 16" descr="knjiga02">
            <a:extLst>
              <a:ext uri="{FF2B5EF4-FFF2-40B4-BE49-F238E27FC236}">
                <a16:creationId xmlns:a16="http://schemas.microsoft.com/office/drawing/2014/main" id="{E14ABCE5-133E-4127-939A-C4D20F9125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308" y="64291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82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4800" b="1" dirty="0">
                <a:solidFill>
                  <a:srgbClr val="7030A0"/>
                </a:solidFill>
              </a:rPr>
              <a:t>ZAKLJUČAK : </a:t>
            </a:r>
            <a:endParaRPr lang="hr-HR" sz="4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72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>
                <a:solidFill>
                  <a:srgbClr val="7030A0"/>
                </a:solidFill>
              </a:rPr>
              <a:t>Sve točke koje pripadaju kružnici pripadaju i krugu.</a:t>
            </a:r>
          </a:p>
          <a:p>
            <a:pPr marL="0" indent="0">
              <a:buNone/>
            </a:pPr>
            <a:r>
              <a:rPr lang="hr-HR" sz="3600" dirty="0">
                <a:solidFill>
                  <a:srgbClr val="7030A0"/>
                </a:solidFill>
              </a:rPr>
              <a:t>Središte kružnice koja omeđuje krug pripada krugu, ali ne pripada kružnici. </a:t>
            </a:r>
          </a:p>
          <a:p>
            <a:pPr marL="0" indent="0">
              <a:buNone/>
            </a:pPr>
            <a:endParaRPr lang="hr-HR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16" descr="knjiga02">
            <a:extLst>
              <a:ext uri="{FF2B5EF4-FFF2-40B4-BE49-F238E27FC236}">
                <a16:creationId xmlns:a16="http://schemas.microsoft.com/office/drawing/2014/main" id="{F5857028-8C7F-4057-A1F1-C55864AD55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308" y="64291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36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B18E8E49-5D74-4C7F-802E-4F467310A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4" y="373132"/>
            <a:ext cx="8568952" cy="61522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dirty="0"/>
              <a:t>ŠKOLSKA GODINA: 2019. /2020. </a:t>
            </a:r>
            <a:br>
              <a:rPr lang="hr-HR" sz="2400" dirty="0"/>
            </a:br>
            <a:r>
              <a:rPr lang="hr-HR" sz="2400" dirty="0"/>
              <a:t>RAZRED : 5. A /5. B</a:t>
            </a:r>
            <a:br>
              <a:rPr lang="hr-HR" sz="2400" dirty="0"/>
            </a:br>
            <a:r>
              <a:rPr lang="hr-HR" sz="2400" dirty="0"/>
              <a:t>NADNEVAK : </a:t>
            </a:r>
            <a:r>
              <a:rPr lang="hr-HR" sz="2400" b="1" dirty="0">
                <a:solidFill>
                  <a:srgbClr val="7030A0"/>
                </a:solidFill>
              </a:rPr>
              <a:t>19. ožujka 2020. </a:t>
            </a:r>
            <a:br>
              <a:rPr lang="hr-HR" sz="2400" dirty="0"/>
            </a:b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10814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BFF989-E447-4712-B921-669BD985B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CA63D6-2D3F-4567-8687-F8DC830E8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Sljedeći listić ako imaš mogućnost isprintaj i zalijepi u bilježnicu, ako nemaš, precrtaj i prepiši.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Riješi i tek onda pregledaj rješenja.  </a:t>
            </a:r>
          </a:p>
        </p:txBody>
      </p:sp>
    </p:spTree>
    <p:extLst>
      <p:ext uri="{BB962C8B-B14F-4D97-AF65-F5344CB8AC3E}">
        <p14:creationId xmlns:p14="http://schemas.microsoft.com/office/powerpoint/2010/main" val="2538648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ZADATAK 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380" y="2072705"/>
            <a:ext cx="7695239" cy="358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ZADATAK  - RJEŠENJA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190" y="1825086"/>
            <a:ext cx="7647620" cy="407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D7FAE746-1CE9-42BC-B4CB-A307C1C1DB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308" y="64291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Dio ravnine koji omeđuju dvije koncentrične kružnice naziva se </a:t>
            </a:r>
            <a:r>
              <a:rPr lang="hr-HR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vi-VN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kružni vijenac</a:t>
            </a:r>
            <a:r>
              <a:rPr lang="vi-VN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hr-HR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hr-HR" dirty="0">
                <a:latin typeface="Calibri" pitchFamily="34" charset="0"/>
                <a:cs typeface="Calibri" pitchFamily="34" charset="0"/>
              </a:rPr>
              <a:t>Pripadaju li kružnice koje omeđuju kružni vijenac tom kružnom </a:t>
            </a:r>
            <a:r>
              <a:rPr lang="hr-HR" sz="2800" dirty="0">
                <a:latin typeface="Calibri" pitchFamily="34" charset="0"/>
                <a:cs typeface="Calibri" pitchFamily="34" charset="0"/>
              </a:rPr>
              <a:t>vijencu?</a:t>
            </a:r>
          </a:p>
          <a:p>
            <a:pPr marL="0" indent="0">
              <a:buNone/>
            </a:pPr>
            <a:r>
              <a:rPr lang="hr-HR" sz="2800" dirty="0">
                <a:latin typeface="Calibri" pitchFamily="34" charset="0"/>
                <a:cs typeface="Calibri" pitchFamily="34" charset="0"/>
              </a:rPr>
              <a:t>Pripadaju. </a:t>
            </a:r>
          </a:p>
          <a:p>
            <a:pPr marL="0" indent="0">
              <a:buNone/>
            </a:pPr>
            <a:r>
              <a:rPr lang="hr-HR" sz="2800" dirty="0">
                <a:latin typeface="Calibri" pitchFamily="34" charset="0"/>
                <a:cs typeface="Calibri" pitchFamily="34" charset="0"/>
              </a:rPr>
              <a:t>Koncentrične kružnice su kružnice </a:t>
            </a:r>
          </a:p>
          <a:p>
            <a:pPr marL="0" indent="0">
              <a:buNone/>
            </a:pPr>
            <a:r>
              <a:rPr lang="hr-HR" sz="2800" dirty="0">
                <a:latin typeface="Calibri" pitchFamily="34" charset="0"/>
                <a:cs typeface="Calibri" pitchFamily="34" charset="0"/>
              </a:rPr>
              <a:t>Koje imaju zajedničko središte, a </a:t>
            </a:r>
          </a:p>
          <a:p>
            <a:pPr marL="0" indent="0">
              <a:buNone/>
            </a:pPr>
            <a:r>
              <a:rPr lang="hr-HR" sz="2800" dirty="0">
                <a:latin typeface="Calibri" pitchFamily="34" charset="0"/>
                <a:cs typeface="Calibri" pitchFamily="34" charset="0"/>
              </a:rPr>
              <a:t>različite polumjere. </a:t>
            </a:r>
          </a:p>
          <a:p>
            <a:pPr marL="0" indent="0">
              <a:buNone/>
            </a:pPr>
            <a:endParaRPr lang="hr-HR" sz="40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41707"/>
            <a:ext cx="2986286" cy="31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4800" b="1" dirty="0">
                <a:solidFill>
                  <a:srgbClr val="7030A0"/>
                </a:solidFill>
              </a:rPr>
              <a:t>ZAKLJUČAK : </a:t>
            </a:r>
            <a:endParaRPr lang="hr-HR" sz="4800" dirty="0">
              <a:solidFill>
                <a:srgbClr val="7030A0"/>
              </a:solidFill>
            </a:endParaRPr>
          </a:p>
        </p:txBody>
      </p:sp>
      <p:pic>
        <p:nvPicPr>
          <p:cNvPr id="7" name="Picture 16" descr="knjiga02">
            <a:extLst>
              <a:ext uri="{FF2B5EF4-FFF2-40B4-BE49-F238E27FC236}">
                <a16:creationId xmlns:a16="http://schemas.microsoft.com/office/drawing/2014/main" id="{C3CB3461-4CF8-4C5D-BBD1-D9E20801A01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308" y="64291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38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CD0939-C959-46A5-8F5A-3F3A9CBCF28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46E20E-129E-4612-BFBC-DDD138DC2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Udžbenik, str. 31. /   2. </a:t>
            </a:r>
          </a:p>
          <a:p>
            <a:pPr marL="0" indent="0">
              <a:buNone/>
            </a:pPr>
            <a:r>
              <a:rPr lang="hr-HR" dirty="0"/>
              <a:t>                                     8. </a:t>
            </a:r>
          </a:p>
          <a:p>
            <a:pPr marL="0" indent="0">
              <a:buNone/>
            </a:pPr>
            <a:r>
              <a:rPr lang="hr-HR" dirty="0"/>
              <a:t>                                                   </a:t>
            </a:r>
          </a:p>
          <a:p>
            <a:pPr marL="0" indent="0">
              <a:buNone/>
            </a:pPr>
            <a:r>
              <a:rPr lang="hr-HR" dirty="0"/>
              <a:t>                   str. 32. / 13. </a:t>
            </a:r>
          </a:p>
          <a:p>
            <a:pPr marL="0" indent="0">
              <a:buNone/>
            </a:pPr>
            <a:r>
              <a:rPr lang="hr-HR" dirty="0"/>
              <a:t>                                   14.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A45A20A-06E6-4CC1-B3D1-5E110AE8AC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308" y="64291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746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CD0939-C959-46A5-8F5A-3F3A9CBCF28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/>
              <a:t>Domaća zadaća za one koji imaju radni udžbenik: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46E20E-129E-4612-BFBC-DDD138DC2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Udžbenik, str.  155. i str. 156. </a:t>
            </a:r>
          </a:p>
        </p:txBody>
      </p:sp>
    </p:spTree>
    <p:extLst>
      <p:ext uri="{BB962C8B-B14F-4D97-AF65-F5344CB8AC3E}">
        <p14:creationId xmlns:p14="http://schemas.microsoft.com/office/powerpoint/2010/main" val="2665775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B8F850-08F1-45FE-8224-BAD8176C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C78F65-DEE7-4242-8519-75C104600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Za ovaj prvi puta neka samo </a:t>
            </a:r>
            <a:r>
              <a:rPr lang="hr-HR" b="1" dirty="0"/>
              <a:t>onaj tko može </a:t>
            </a:r>
            <a:r>
              <a:rPr lang="hr-HR" dirty="0"/>
              <a:t>napravi ovo : </a:t>
            </a:r>
          </a:p>
          <a:p>
            <a:pPr marL="0" indent="0">
              <a:buNone/>
            </a:pPr>
            <a:r>
              <a:rPr lang="hr-HR" dirty="0"/>
              <a:t>Napravite </a:t>
            </a:r>
            <a:r>
              <a:rPr lang="hr-HR" dirty="0" err="1"/>
              <a:t>dz</a:t>
            </a:r>
            <a:r>
              <a:rPr lang="hr-HR" dirty="0"/>
              <a:t>, poslikajte i pošaljite mi na mail : 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tanja.turk@skole.hr</a:t>
            </a: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Ili stavite na </a:t>
            </a:r>
            <a:r>
              <a:rPr lang="hr-HR" dirty="0" err="1"/>
              <a:t>yammer</a:t>
            </a:r>
            <a:r>
              <a:rPr lang="hr-HR" dirty="0"/>
              <a:t> pod objavu Kružnica i krug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977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67AF62-B602-4E4B-BF1A-DD0A71D9D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4FE71E-2E77-47D7-9869-7D855EF5B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Već sljedeći puta ćemo se dogovoriti kako da mi svi poslikate i pošaljete zadaće, a nadam se da ćemo čim prije početi komunicirati preko </a:t>
            </a:r>
            <a:r>
              <a:rPr lang="hr-HR" dirty="0" err="1"/>
              <a:t>mozabooka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6543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9B0B65-E936-40EB-9D81-F3C0EEE5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DE78F-BDC4-40AC-9ABC-EBE2B5DE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Obavezno : kada odradite ovaj sat na </a:t>
            </a:r>
            <a:r>
              <a:rPr lang="hr-HR" dirty="0" err="1"/>
              <a:t>yammeru</a:t>
            </a:r>
            <a:r>
              <a:rPr lang="hr-HR" dirty="0"/>
              <a:t> stisnuti </a:t>
            </a:r>
            <a:r>
              <a:rPr lang="hr-HR" dirty="0" err="1"/>
              <a:t>like</a:t>
            </a:r>
            <a:r>
              <a:rPr lang="hr-HR" dirty="0"/>
              <a:t> na post koji ću objaviti vezan uz ovu temu. To će biti dokaz da ste odradili ovaj sat. 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Još jednom, sretno!!</a:t>
            </a:r>
          </a:p>
        </p:txBody>
      </p:sp>
    </p:spTree>
    <p:extLst>
      <p:ext uri="{BB962C8B-B14F-4D97-AF65-F5344CB8AC3E}">
        <p14:creationId xmlns:p14="http://schemas.microsoft.com/office/powerpoint/2010/main" val="282963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97CE96-03F8-48DE-BB65-8DAB1748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3600" dirty="0"/>
              <a:t>Dragi moji </a:t>
            </a:r>
            <a:r>
              <a:rPr lang="hr-HR" sz="3600" dirty="0" err="1"/>
              <a:t>petaši</a:t>
            </a:r>
            <a:r>
              <a:rPr lang="hr-HR" sz="3600" dirty="0"/>
              <a:t>!</a:t>
            </a:r>
            <a:r>
              <a:rPr lang="en-US" sz="3600" dirty="0"/>
              <a:t> </a:t>
            </a:r>
            <a:r>
              <a:rPr lang="hr-HR" sz="3600" dirty="0"/>
              <a:t>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E95854-44D0-4AFF-8118-D8519B2C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dirty="0"/>
              <a:t>Na početku da dogovorimo neka pravila : </a:t>
            </a:r>
          </a:p>
          <a:p>
            <a:pPr marL="514350" indent="-514350">
              <a:buAutoNum type="arabicPeriod"/>
            </a:pPr>
            <a:r>
              <a:rPr lang="hr-HR" sz="2000" dirty="0"/>
              <a:t>Uvijek prije nego otvorite prezentaciju za matematiku pripremite sve za rad kao da ste na nastavi (udžbenik ili pokrenite digitalni udžbenik, bilježnica, pribor za pisanje, geometrijski pribor)</a:t>
            </a:r>
          </a:p>
          <a:p>
            <a:pPr marL="514350" indent="-514350">
              <a:buAutoNum type="arabicPeriod"/>
            </a:pPr>
            <a:r>
              <a:rPr lang="hr-HR" sz="2000" dirty="0" err="1"/>
              <a:t>Slide</a:t>
            </a:r>
            <a:r>
              <a:rPr lang="hr-HR" sz="2000" dirty="0"/>
              <a:t>-ove pregledavate tempom koji vam odgovara, ali je važno da svaki zadatak riješite i tek onda odete na drugi </a:t>
            </a:r>
            <a:r>
              <a:rPr lang="hr-HR" sz="2000" dirty="0" err="1"/>
              <a:t>slide</a:t>
            </a:r>
            <a:r>
              <a:rPr lang="hr-HR" sz="2000" dirty="0"/>
              <a:t> pogledati rješenja. </a:t>
            </a:r>
          </a:p>
          <a:p>
            <a:pPr marL="514350" indent="-514350">
              <a:buAutoNum type="arabicPeriod"/>
            </a:pPr>
            <a:r>
              <a:rPr lang="hr-HR" sz="2000" dirty="0"/>
              <a:t>U materijalima će biti precizirano što zapisati u bilježnicu. Na onom </a:t>
            </a:r>
            <a:r>
              <a:rPr lang="hr-HR" sz="2000" dirty="0" err="1"/>
              <a:t>slideu</a:t>
            </a:r>
            <a:r>
              <a:rPr lang="hr-HR" sz="2000" dirty="0"/>
              <a:t> što treba zapisati u bilježnicu biti će ovaj </a:t>
            </a:r>
            <a:r>
              <a:rPr lang="hr-HR" sz="2000" dirty="0" err="1"/>
              <a:t>znakić</a:t>
            </a:r>
            <a:r>
              <a:rPr lang="hr-HR" sz="2000" dirty="0"/>
              <a:t> :  </a:t>
            </a:r>
          </a:p>
          <a:p>
            <a:pPr marL="0" indent="0">
              <a:buNone/>
            </a:pPr>
            <a:r>
              <a:rPr lang="hr-HR" sz="2000" dirty="0"/>
              <a:t>         </a:t>
            </a:r>
          </a:p>
          <a:p>
            <a:pPr marL="514350" indent="-514350">
              <a:buAutoNum type="arabicPeriod" startAt="4"/>
            </a:pPr>
            <a:r>
              <a:rPr lang="hr-HR" sz="2000" dirty="0"/>
              <a:t>Za početak ćemo samo probati da ja šaljem vama materijale, a uskoro ćemo i    dogovoriti kojim kanalima da mi šaljete rješenja nekih listića /domaće zadaće. </a:t>
            </a:r>
          </a:p>
          <a:p>
            <a:pPr marL="457200" indent="-457200">
              <a:buAutoNum type="arabicPeriod" startAt="5"/>
            </a:pPr>
            <a:r>
              <a:rPr lang="hr-HR" sz="2000" dirty="0"/>
              <a:t>Ugodan rad svima, vjerujem da ćemo svi iz ovog puno naučiti. Budite</a:t>
            </a:r>
          </a:p>
          <a:p>
            <a:pPr marL="0" indent="0">
              <a:buNone/>
            </a:pPr>
            <a:r>
              <a:rPr lang="hr-HR" sz="2000" dirty="0"/>
              <a:t>         uporni i trudite se kako se trudite na satu! Pozdrav svima i jedva čekam</a:t>
            </a:r>
          </a:p>
          <a:p>
            <a:pPr marL="0" indent="0">
              <a:buNone/>
            </a:pPr>
            <a:r>
              <a:rPr lang="hr-HR" sz="2000" dirty="0"/>
              <a:t>         da se ponovno vidimo u školi! Samo polako i strpljivo !</a:t>
            </a:r>
          </a:p>
          <a:p>
            <a:pPr marL="0" indent="0">
              <a:buNone/>
            </a:pPr>
            <a:r>
              <a:rPr lang="hr-HR" sz="2000" dirty="0"/>
              <a:t>Vaša učiteljica, Tanja Turk  </a:t>
            </a:r>
          </a:p>
          <a:p>
            <a:pPr marL="0" indent="0">
              <a:buNone/>
            </a:pPr>
            <a:br>
              <a:rPr lang="hr-HR" sz="2000" dirty="0"/>
            </a:br>
            <a:endParaRPr lang="hr-HR" sz="2000" dirty="0"/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A866D048-AE46-4B49-ACD6-19C9144EED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84984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78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78D1F8-4C60-4D5F-AD05-5F08A8BA9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C3ABF2-B8E8-4904-A670-B885EB9C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Napomena: pazite, ima dosta </a:t>
            </a:r>
            <a:r>
              <a:rPr lang="hr-HR" dirty="0" err="1"/>
              <a:t>slideova</a:t>
            </a:r>
            <a:r>
              <a:rPr lang="hr-HR" dirty="0"/>
              <a:t>, NE TREBA SVE PREPISIVATI, u </a:t>
            </a:r>
            <a:r>
              <a:rPr lang="hr-HR" dirty="0" err="1"/>
              <a:t>slideovima</a:t>
            </a:r>
            <a:r>
              <a:rPr lang="hr-HR" dirty="0"/>
              <a:t> su većinom upute što treba raditi, te upute ne prepisujete, ako je na </a:t>
            </a:r>
            <a:r>
              <a:rPr lang="hr-HR" dirty="0" err="1"/>
              <a:t>slideu</a:t>
            </a:r>
            <a:r>
              <a:rPr lang="hr-HR" dirty="0"/>
              <a:t> samo jedan </a:t>
            </a:r>
            <a:r>
              <a:rPr lang="hr-HR" dirty="0" err="1"/>
              <a:t>znakić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    onda treba sve prepisati, ako ih ima više onda se prepisuje samo tamo gdje je </a:t>
            </a:r>
            <a:r>
              <a:rPr lang="hr-HR" dirty="0" err="1"/>
              <a:t>znakić</a:t>
            </a:r>
            <a:r>
              <a:rPr lang="hr-HR" dirty="0"/>
              <a:t> 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C4E62175-03EC-4E1D-8D12-263578EF00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73016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A8255BF3-1E02-45CD-B73B-489E4F2083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73625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96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6B527-2473-4670-828E-0EC7A145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Školski rad – online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9BF73B-4E1F-4BB2-8200-E1CFE77B5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Kružnica i krug </a:t>
            </a:r>
          </a:p>
          <a:p>
            <a:pPr marL="0" indent="0" algn="ctr">
              <a:buNone/>
            </a:pPr>
            <a:r>
              <a:rPr lang="hr-HR" dirty="0"/>
              <a:t>- obrada-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FA25538-2795-4D46-8C7F-188BB94078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042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4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06B526-5D94-40FC-9965-B16800995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25CE12-5B75-4423-B9A8-C940CB0E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Za početak, pogledajte što smo  prošli puta na satu radili ( u petak, 13.3.2020.) i provjerite jeste li prepisali UPAMTI sa str. 28.     </a:t>
            </a:r>
          </a:p>
        </p:txBody>
      </p:sp>
    </p:spTree>
    <p:extLst>
      <p:ext uri="{BB962C8B-B14F-4D97-AF65-F5344CB8AC3E}">
        <p14:creationId xmlns:p14="http://schemas.microsoft.com/office/powerpoint/2010/main" val="237060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8BC338-78D0-44C3-A3DE-752E8AA8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STR. 28. / UPAMTI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D0E787E-B6F2-4C0F-BFFB-CC1B72F60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7557FBC-1AF6-4F29-AAA0-8981CB78E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731701"/>
            <a:ext cx="7517311" cy="459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5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8F5A1C-1079-435A-AE18-A3A244125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C6B6FB-A26E-4A16-A99D-15C73B3F4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Napomena: u sljedeća tri </a:t>
            </a:r>
            <a:r>
              <a:rPr lang="hr-HR" dirty="0" err="1"/>
              <a:t>slidea</a:t>
            </a:r>
            <a:r>
              <a:rPr lang="hr-HR" dirty="0"/>
              <a:t> ne crtaš tri slike nego samo dopunjuješ jednu. </a:t>
            </a:r>
          </a:p>
        </p:txBody>
      </p:sp>
    </p:spTree>
    <p:extLst>
      <p:ext uri="{BB962C8B-B14F-4D97-AF65-F5344CB8AC3E}">
        <p14:creationId xmlns:p14="http://schemas.microsoft.com/office/powerpoint/2010/main" val="98174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060432" cy="780107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7030A0"/>
                </a:solidFill>
              </a:rPr>
              <a:t>AKTIVNOST 1.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Konstruiraj </a:t>
            </a:r>
            <a:r>
              <a:rPr lang="hr-HR" sz="2800" i="1" dirty="0"/>
              <a:t>k (S, 3 cm) </a:t>
            </a:r>
            <a:r>
              <a:rPr lang="hr-HR" sz="2800" dirty="0"/>
              <a:t> i na kružnici označi točke </a:t>
            </a:r>
            <a:r>
              <a:rPr lang="hr-HR" sz="2800" i="1" dirty="0"/>
              <a:t>A</a:t>
            </a:r>
            <a:r>
              <a:rPr lang="hr-HR" sz="2800" dirty="0"/>
              <a:t> i </a:t>
            </a:r>
            <a:r>
              <a:rPr lang="hr-HR" sz="2800" i="1" dirty="0"/>
              <a:t>B. </a:t>
            </a:r>
            <a:endParaRPr lang="hr-HR" sz="28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32099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7584" y="5661248"/>
            <a:ext cx="775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Točke </a:t>
            </a:r>
            <a:r>
              <a:rPr lang="hr-HR" sz="2800" i="1" dirty="0"/>
              <a:t>A</a:t>
            </a:r>
            <a:r>
              <a:rPr lang="hr-HR" sz="2800" dirty="0"/>
              <a:t> i  </a:t>
            </a:r>
            <a:r>
              <a:rPr lang="hr-HR" sz="2800" i="1" dirty="0"/>
              <a:t>B</a:t>
            </a:r>
            <a:r>
              <a:rPr lang="hr-HR" sz="2800" dirty="0"/>
              <a:t> dijele kružnicu na 2 dijela – </a:t>
            </a:r>
            <a:r>
              <a:rPr lang="hr-HR" sz="2800" dirty="0">
                <a:solidFill>
                  <a:srgbClr val="FF0000"/>
                </a:solidFill>
              </a:rPr>
              <a:t>kružna luka. </a:t>
            </a:r>
            <a:endParaRPr lang="hr-HR" sz="2800" dirty="0"/>
          </a:p>
        </p:txBody>
      </p:sp>
      <p:pic>
        <p:nvPicPr>
          <p:cNvPr id="7" name="Picture 16" descr="knjiga02">
            <a:extLst>
              <a:ext uri="{FF2B5EF4-FFF2-40B4-BE49-F238E27FC236}">
                <a16:creationId xmlns:a16="http://schemas.microsoft.com/office/drawing/2014/main" id="{99846E6A-CA02-46E4-A21E-4E01C964ABF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042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923</Words>
  <Application>Microsoft Office PowerPoint</Application>
  <PresentationFormat>Prikaz na zaslonu (4:3)</PresentationFormat>
  <Paragraphs>135</Paragraphs>
  <Slides>28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 Math</vt:lpstr>
      <vt:lpstr>Office Theme</vt:lpstr>
      <vt:lpstr>Udžbenik, str. 28.-32.  Učenici koji imaju radni udžbenik:  str. 153.-157. </vt:lpstr>
      <vt:lpstr>ŠKOLSKA GODINA: 2019. /2020.  RAZRED : 5. A /5. B NADNEVAK : 19. ožujka 2020.  </vt:lpstr>
      <vt:lpstr>Dragi moji petaši!  </vt:lpstr>
      <vt:lpstr>PowerPoint prezentacija</vt:lpstr>
      <vt:lpstr>Školski rad – online </vt:lpstr>
      <vt:lpstr>PowerPoint prezentacija</vt:lpstr>
      <vt:lpstr>STR. 28. / UPAMTI </vt:lpstr>
      <vt:lpstr>PowerPoint prezentacija</vt:lpstr>
      <vt:lpstr>PowerPoint prezentacija</vt:lpstr>
      <vt:lpstr>PowerPoint prezentacija</vt:lpstr>
      <vt:lpstr>PowerPoint prezentacija</vt:lpstr>
      <vt:lpstr>Aktivnost 2. – Osnovni pojmovi kruga </vt:lpstr>
      <vt:lpstr>Aktivnost 2. – Osnovni pojmovi kruga </vt:lpstr>
      <vt:lpstr>Aktivnost 2. – Osnovni pojmovi kruga </vt:lpstr>
      <vt:lpstr>PowerPoint prezentacija</vt:lpstr>
      <vt:lpstr>Aktivnost 2. – Osnovni pojmovi kruga </vt:lpstr>
      <vt:lpstr>Aktivnost 2. – Osnovni pojmovi kruga </vt:lpstr>
      <vt:lpstr>Aktivnost 2. – Osnovni pojmovi kruga </vt:lpstr>
      <vt:lpstr>ZAKLJUČAK : </vt:lpstr>
      <vt:lpstr>PowerPoint prezentacija</vt:lpstr>
      <vt:lpstr>ZADATAK  </vt:lpstr>
      <vt:lpstr>ZADATAK  - RJEŠENJA</vt:lpstr>
      <vt:lpstr>ZAKLJUČAK : </vt:lpstr>
      <vt:lpstr>Domaća zadaća</vt:lpstr>
      <vt:lpstr>Domaća zadaća za one koji imaju radni udžbenik: 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KRUŽNICA I KRUG </dc:title>
  <dc:creator>Doma</dc:creator>
  <cp:lastModifiedBy>Tanja Turk</cp:lastModifiedBy>
  <cp:revision>24</cp:revision>
  <cp:lastPrinted>2020-03-12T19:00:28Z</cp:lastPrinted>
  <dcterms:created xsi:type="dcterms:W3CDTF">2016-02-28T13:18:56Z</dcterms:created>
  <dcterms:modified xsi:type="dcterms:W3CDTF">2020-03-18T18:30:31Z</dcterms:modified>
</cp:coreProperties>
</file>