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96" r:id="rId2"/>
    <p:sldId id="299" r:id="rId3"/>
    <p:sldId id="373" r:id="rId4"/>
    <p:sldId id="397" r:id="rId5"/>
    <p:sldId id="298" r:id="rId6"/>
    <p:sldId id="398" r:id="rId7"/>
    <p:sldId id="256" r:id="rId8"/>
    <p:sldId id="401" r:id="rId9"/>
    <p:sldId id="270" r:id="rId10"/>
    <p:sldId id="271" r:id="rId11"/>
    <p:sldId id="272" r:id="rId12"/>
    <p:sldId id="273" r:id="rId13"/>
    <p:sldId id="274" r:id="rId14"/>
    <p:sldId id="275" r:id="rId15"/>
    <p:sldId id="269" r:id="rId16"/>
    <p:sldId id="276" r:id="rId17"/>
    <p:sldId id="277" r:id="rId18"/>
    <p:sldId id="279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399" r:id="rId29"/>
    <p:sldId id="297" r:id="rId30"/>
    <p:sldId id="400" r:id="rId31"/>
    <p:sldId id="394" r:id="rId32"/>
    <p:sldId id="395" r:id="rId33"/>
  </p:sldIdLst>
  <p:sldSz cx="9144000" cy="6858000" type="screen4x3"/>
  <p:notesSz cx="6846888" cy="99806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3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6985" cy="499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8319" y="0"/>
            <a:ext cx="2966985" cy="499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8284D-F0E1-47D8-9BAE-596CDD91FC93}" type="datetimeFigureOut">
              <a:rPr lang="hr-HR" smtClean="0"/>
              <a:t>17.3.2020.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9300"/>
            <a:ext cx="4986338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689" y="4740791"/>
            <a:ext cx="5477510" cy="4491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9850"/>
            <a:ext cx="2966985" cy="499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8319" y="9479850"/>
            <a:ext cx="2966985" cy="499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F5955-6575-4B98-B3DD-59B0B08E9C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352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F5955-6575-4B98-B3DD-59B0B08E9C64}" type="slidenum">
              <a:rPr lang="hr-HR" smtClean="0"/>
              <a:t>16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7558A-2A5A-4873-A50A-B47811F1E07C}" type="datetimeFigureOut">
              <a:rPr lang="hr-HR" smtClean="0"/>
              <a:pPr/>
              <a:t>17.3.2020.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DQ14Eek0WY" TargetMode="External"/><Relationship Id="rId2" Type="http://schemas.openxmlformats.org/officeDocument/2006/relationships/hyperlink" Target="https://www.youtube.com/watch?v=vu3elOzenAQ&amp;t=168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iCB4MhZo-FU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tanja.turk@skole.hr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6BD7D8-4083-40D7-8C7B-A4E8DE6F9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456383"/>
          </a:xfrm>
        </p:spPr>
        <p:txBody>
          <a:bodyPr>
            <a:normAutofit/>
          </a:bodyPr>
          <a:lstStyle/>
          <a:p>
            <a:r>
              <a:rPr lang="hr-HR" dirty="0"/>
              <a:t>Udžbenik, str. 48. – 49. </a:t>
            </a:r>
            <a:br>
              <a:rPr lang="hr-HR" dirty="0"/>
            </a:br>
            <a:br>
              <a:rPr lang="hr-HR" dirty="0"/>
            </a:br>
            <a:r>
              <a:rPr lang="hr-HR" dirty="0"/>
              <a:t>Učenici koji rade po udžbeniku Matematički gledam : str. 106. i 107. 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72292A4-3129-4BFA-B911-AA90165FA3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Preporuka: stavite na dijaprojekciju</a:t>
            </a:r>
          </a:p>
        </p:txBody>
      </p:sp>
    </p:spTree>
    <p:extLst>
      <p:ext uri="{BB962C8B-B14F-4D97-AF65-F5344CB8AC3E}">
        <p14:creationId xmlns:p14="http://schemas.microsoft.com/office/powerpoint/2010/main" val="143634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107"/>
            <a:ext cx="82296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1. : Talesov poučak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Označi kružni luk kojeg određuju krajnje točke </a:t>
                </a:r>
              </a:p>
              <a:p>
                <a:pPr>
                  <a:buNone/>
                </a:pPr>
                <a:r>
                  <a:rPr lang="hr-HR" dirty="0"/>
                  <a:t>promjera. </a:t>
                </a:r>
              </a:p>
              <a:p>
                <a:pPr>
                  <a:buNone/>
                </a:pPr>
                <a:r>
                  <a:rPr lang="hr-HR" dirty="0"/>
                  <a:t>Koliko stupnjeva iznosi pridružen središnji kut?</a:t>
                </a: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180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hr-HR" dirty="0"/>
                  <a:t>  </a:t>
                </a:r>
              </a:p>
              <a:p>
                <a:pPr>
                  <a:buNone/>
                </a:pPr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573016"/>
            <a:ext cx="3086100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D7E3B83B-8D5B-4C08-9C90-598EB645D7C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107"/>
            <a:ext cx="82296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1. : Talesov poučak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564904"/>
            <a:ext cx="35528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7823D6AD-BD04-44A7-B0C8-77C9E00446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1. : Talesov poučak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Nacrtaj 1 obodni kut pridružen tom kružnom</a:t>
                </a:r>
              </a:p>
              <a:p>
                <a:pPr>
                  <a:buNone/>
                </a:pPr>
                <a:r>
                  <a:rPr lang="hr-HR" dirty="0"/>
                  <a:t>luku. </a:t>
                </a:r>
              </a:p>
              <a:p>
                <a:pPr>
                  <a:buNone/>
                </a:pPr>
                <a:r>
                  <a:rPr lang="hr-HR" dirty="0"/>
                  <a:t>Koliko je njegova veličina?   </a:t>
                </a:r>
                <a14:m>
                  <m:oMath xmlns:m="http://schemas.openxmlformats.org/officeDocument/2006/math">
                    <m:r>
                      <a:rPr lang="hr-HR" b="0" i="1" smtClean="0">
                        <a:latin typeface="Cambria Math" panose="02040503050406030204" pitchFamily="18" charset="0"/>
                      </a:rPr>
                      <m:t>90 </m:t>
                    </m:r>
                    <m:r>
                      <a:rPr lang="hr-H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hr-H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379326"/>
            <a:ext cx="5094362" cy="347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29338FBB-DF49-445D-819A-64E292543CE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1. : Talesov poučak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:r>
                  <a:rPr lang="hr-HR" dirty="0"/>
                  <a:t>Nacrtaj još  2 obodna kuta pridružena tom</a:t>
                </a:r>
              </a:p>
              <a:p>
                <a:pPr>
                  <a:buNone/>
                </a:pPr>
                <a:r>
                  <a:rPr lang="hr-HR" dirty="0"/>
                  <a:t>kružnom luku. </a:t>
                </a:r>
              </a:p>
              <a:p>
                <a:pPr>
                  <a:buNone/>
                </a:pPr>
                <a:r>
                  <a:rPr lang="hr-HR" dirty="0"/>
                  <a:t>Kolika je njihova veličina? </a:t>
                </a:r>
              </a:p>
              <a:p>
                <a:pPr>
                  <a:buNone/>
                </a:pPr>
                <a:r>
                  <a:rPr lang="hr-HR" dirty="0"/>
                  <a:t>  </a:t>
                </a:r>
                <a14:m>
                  <m:oMath xmlns:m="http://schemas.openxmlformats.org/officeDocument/2006/math">
                    <m:r>
                      <a:rPr lang="hr-HR" i="1">
                        <a:latin typeface="Cambria Math" panose="02040503050406030204" pitchFamily="18" charset="0"/>
                      </a:rPr>
                      <m:t>90 </m:t>
                    </m:r>
                    <m:r>
                      <a:rPr lang="hr-H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hr-H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322414"/>
            <a:ext cx="5964883" cy="3535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4B601F5A-BA5F-43B6-AA5A-66348A7080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1. : Talesov poučak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91264" cy="396044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hr-HR" sz="8000" dirty="0"/>
              <a:t>Dokazana tvrdnja zove se </a:t>
            </a:r>
            <a:r>
              <a:rPr lang="hr-HR" sz="8000" b="1" u="sng" dirty="0"/>
              <a:t>Talesov poučak </a:t>
            </a:r>
            <a:r>
              <a:rPr lang="hr-HR" sz="8000" dirty="0"/>
              <a:t>:</a:t>
            </a:r>
          </a:p>
          <a:p>
            <a:pPr>
              <a:buNone/>
            </a:pPr>
            <a:endParaRPr lang="hr-HR" sz="8000" dirty="0"/>
          </a:p>
          <a:p>
            <a:pPr algn="ctr">
              <a:buNone/>
            </a:pPr>
            <a:r>
              <a:rPr lang="hr-HR" sz="8000" b="1" dirty="0">
                <a:solidFill>
                  <a:schemeClr val="accent6">
                    <a:lumMod val="50000"/>
                  </a:schemeClr>
                </a:solidFill>
              </a:rPr>
              <a:t>Obodni kut nad promjerom kružnice</a:t>
            </a:r>
          </a:p>
          <a:p>
            <a:pPr algn="ctr">
              <a:buNone/>
            </a:pPr>
            <a:r>
              <a:rPr lang="hr-HR" sz="8000" b="1" dirty="0">
                <a:solidFill>
                  <a:schemeClr val="accent6">
                    <a:lumMod val="50000"/>
                  </a:schemeClr>
                </a:solidFill>
              </a:rPr>
              <a:t> je pravi kut.</a:t>
            </a:r>
          </a:p>
          <a:p>
            <a:pPr>
              <a:buNone/>
            </a:pPr>
            <a:endParaRPr lang="hr-HR" sz="8000" b="1" dirty="0"/>
          </a:p>
          <a:p>
            <a:pPr>
              <a:buNone/>
            </a:pPr>
            <a:r>
              <a:rPr lang="hr-HR" sz="8000" b="1" dirty="0"/>
              <a:t>Talesov poučak je specijalni slučaj </a:t>
            </a:r>
            <a:r>
              <a:rPr lang="hr-HR" sz="8000" b="1" u="sng" dirty="0"/>
              <a:t>poučka o</a:t>
            </a:r>
          </a:p>
          <a:p>
            <a:pPr>
              <a:buNone/>
            </a:pPr>
            <a:r>
              <a:rPr lang="hr-HR" sz="8000" b="1" u="sng" dirty="0"/>
              <a:t> obodnom i središnjem kutu. </a:t>
            </a:r>
          </a:p>
          <a:p>
            <a:pPr>
              <a:buNone/>
            </a:pPr>
            <a:endParaRPr lang="hr-HR" sz="4300" dirty="0"/>
          </a:p>
          <a:p>
            <a:pPr>
              <a:buNone/>
            </a:pPr>
            <a:r>
              <a:rPr lang="hr-HR" sz="4300" dirty="0"/>
              <a:t> 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2B22C194-6A8B-4AF2-A941-A55D755FA38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>
                <a:solidFill>
                  <a:srgbClr val="7030A0"/>
                </a:solidFill>
              </a:rPr>
              <a:t>Povijesna crtica:</a:t>
            </a:r>
          </a:p>
          <a:p>
            <a:pPr marL="0" indent="0">
              <a:buNone/>
            </a:pPr>
            <a:r>
              <a:rPr lang="hr-HR" sz="2400" dirty="0"/>
              <a:t>Tales je bio veliki grčki matematičar i filozof. </a:t>
            </a:r>
          </a:p>
          <a:p>
            <a:pPr marL="0" indent="0">
              <a:buNone/>
            </a:pPr>
            <a:r>
              <a:rPr lang="hr-HR" sz="2400" dirty="0"/>
              <a:t>Rođen je u 7. stoljeću prije Krista u gradu Miletu u Maloj Aziji.</a:t>
            </a:r>
          </a:p>
          <a:p>
            <a:pPr marL="0" indent="0">
              <a:buNone/>
            </a:pPr>
            <a:r>
              <a:rPr lang="hr-HR" sz="2400" dirty="0"/>
              <a:t>Moglo bi se reći da je upravo on postavio temelje matematici jer je prvi zagovarao da se matematičke tvrdnje trebaju dokazivati, a ne samo opažati.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194" name="Picture 2" descr="http://www.luventicus.org/articulos/02A034/tal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933056"/>
            <a:ext cx="2193032" cy="2642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1. : Talesov poučak</a:t>
            </a:r>
          </a:p>
        </p:txBody>
      </p:sp>
    </p:spTree>
    <p:extLst>
      <p:ext uri="{BB962C8B-B14F-4D97-AF65-F5344CB8AC3E}">
        <p14:creationId xmlns:p14="http://schemas.microsoft.com/office/powerpoint/2010/main" val="2605970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2.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91264" cy="187220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hr-HR" sz="14400" dirty="0"/>
              <a:t>Primjenom Talesovog poučka konstruiraj</a:t>
            </a:r>
          </a:p>
          <a:p>
            <a:pPr>
              <a:buNone/>
            </a:pPr>
            <a:r>
              <a:rPr lang="hr-HR" sz="14400" dirty="0"/>
              <a:t> pravokutan trokut kojemu je hipotenuza</a:t>
            </a:r>
          </a:p>
          <a:p>
            <a:pPr>
              <a:buNone/>
            </a:pPr>
            <a:r>
              <a:rPr lang="hr-HR" sz="14400" dirty="0"/>
              <a:t> duljine 5 cm, a jedna kateta duljine 4 cm.</a:t>
            </a:r>
          </a:p>
          <a:p>
            <a:pPr>
              <a:buNone/>
            </a:pPr>
            <a:endParaRPr lang="hr-HR" sz="5700" dirty="0"/>
          </a:p>
          <a:p>
            <a:pPr>
              <a:buNone/>
            </a:pPr>
            <a:r>
              <a:rPr lang="hr-HR" sz="5700" dirty="0"/>
              <a:t> </a:t>
            </a:r>
          </a:p>
          <a:p>
            <a:pPr>
              <a:buNone/>
            </a:pPr>
            <a:r>
              <a:rPr lang="hr-HR" sz="5700" dirty="0"/>
              <a:t>  </a:t>
            </a:r>
            <a:endParaRPr lang="hr-HR" sz="5700" b="1" u="sng" dirty="0"/>
          </a:p>
          <a:p>
            <a:pPr>
              <a:buNone/>
            </a:pPr>
            <a:endParaRPr lang="hr-HR" sz="5700" dirty="0"/>
          </a:p>
          <a:p>
            <a:pPr>
              <a:buNone/>
            </a:pPr>
            <a:r>
              <a:rPr lang="hr-HR" sz="5700" dirty="0"/>
              <a:t> 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B65C5089-453E-4E63-B5AA-4B1785E8B25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2.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496944" cy="446449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sz="4200" dirty="0"/>
              <a:t>SKICA :                                                      </a:t>
            </a:r>
          </a:p>
          <a:p>
            <a:pPr>
              <a:buNone/>
            </a:pPr>
            <a:endParaRPr lang="hr-HR" sz="5700" dirty="0"/>
          </a:p>
          <a:p>
            <a:pPr>
              <a:buNone/>
            </a:pPr>
            <a:endParaRPr lang="hr-HR" sz="5700" dirty="0"/>
          </a:p>
          <a:p>
            <a:pPr>
              <a:buNone/>
            </a:pPr>
            <a:r>
              <a:rPr lang="hr-HR" sz="5700" dirty="0"/>
              <a:t> </a:t>
            </a:r>
          </a:p>
          <a:p>
            <a:pPr>
              <a:buNone/>
            </a:pPr>
            <a:r>
              <a:rPr lang="hr-HR" sz="5700" dirty="0"/>
              <a:t>  </a:t>
            </a:r>
            <a:endParaRPr lang="hr-HR" sz="5700" b="1" u="sng" dirty="0"/>
          </a:p>
          <a:p>
            <a:pPr>
              <a:buNone/>
            </a:pPr>
            <a:endParaRPr lang="hr-HR" sz="5700" dirty="0"/>
          </a:p>
          <a:p>
            <a:pPr>
              <a:buNone/>
            </a:pPr>
            <a:r>
              <a:rPr lang="hr-HR" sz="5700" dirty="0"/>
              <a:t> 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708920"/>
            <a:ext cx="4144499" cy="355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knjiga02">
            <a:extLst>
              <a:ext uri="{FF2B5EF4-FFF2-40B4-BE49-F238E27FC236}">
                <a16:creationId xmlns:a16="http://schemas.microsoft.com/office/drawing/2014/main" id="{7BB878F9-1C2B-41AC-9CD6-9513EDF428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2.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91264" cy="446449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dirty="0"/>
              <a:t>Nacrtajmo hipotenuzu </a:t>
            </a:r>
            <a:r>
              <a:rPr lang="hr-HR" i="1" dirty="0"/>
              <a:t>c</a:t>
            </a:r>
            <a:r>
              <a:rPr lang="hr-HR" dirty="0"/>
              <a:t> duljine 5 cm.</a:t>
            </a:r>
          </a:p>
          <a:p>
            <a:pPr marL="514350" indent="-514350">
              <a:buAutoNum type="arabicPeriod"/>
            </a:pPr>
            <a:r>
              <a:rPr lang="hr-HR" dirty="0"/>
              <a:t>Odredimo središte kružnice  (simetrala hipotenuze) i nacrtajmo kružnicu.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437112"/>
            <a:ext cx="4076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D95BB5E3-542A-4DA8-93FE-3B50EC4ABF4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2.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72816"/>
            <a:ext cx="385762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9ED2F598-623F-4493-82AD-B453D350D6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951503-A37A-46ED-AE25-FE476ECAF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7. c – srijeda, 18.3.2020.  </a:t>
            </a:r>
            <a:br>
              <a:rPr lang="hr-HR" dirty="0"/>
            </a:br>
            <a:r>
              <a:rPr lang="hr-HR" dirty="0"/>
              <a:t>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F820127-39F3-4236-A1A6-00F093A04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5434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107"/>
            <a:ext cx="8363272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2.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91264" cy="51125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hr-HR" dirty="0"/>
              <a:t>3. U otvor šestara uzmimo duljinu katete (4 cm) i nanesimo iz vrha </a:t>
            </a:r>
            <a:r>
              <a:rPr lang="hr-HR" i="1" dirty="0"/>
              <a:t>B</a:t>
            </a:r>
            <a:r>
              <a:rPr lang="hr-HR" dirty="0"/>
              <a:t> te presjecimo kružnicu.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390776"/>
            <a:ext cx="3536826" cy="421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A2B34D9F-0F5D-403F-84D7-67F197C9062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107"/>
            <a:ext cx="8363272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2.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844824"/>
            <a:ext cx="352425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4. Spojimo točke u trokut. </a:t>
            </a:r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1209266C-6311-46BD-81A0-8EAD317236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29117"/>
            <a:ext cx="8363272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3.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772816"/>
            <a:ext cx="8280920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/>
              <a:t>Primjenom Talesovog poučka konstruiraj pravokutan trokut kojemu je hipotenuza</a:t>
            </a:r>
          </a:p>
          <a:p>
            <a:r>
              <a:rPr lang="hr-HR" sz="3600" dirty="0"/>
              <a:t> duljine 65 mm, a kut </a:t>
            </a:r>
            <a:r>
              <a:rPr lang="el-GR" sz="3600" dirty="0"/>
              <a:t>α</a:t>
            </a:r>
            <a:r>
              <a:rPr lang="hr-HR" sz="3600" dirty="0"/>
              <a:t> = 75°.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EF954480-D2A1-40DD-89CE-44B6B1C9C9D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107"/>
            <a:ext cx="8363272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3.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1772816"/>
            <a:ext cx="8280920" cy="46474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3600" dirty="0"/>
              <a:t>SKICA : </a:t>
            </a:r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36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92896"/>
            <a:ext cx="4161432" cy="35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6" descr="knjiga02">
            <a:extLst>
              <a:ext uri="{FF2B5EF4-FFF2-40B4-BE49-F238E27FC236}">
                <a16:creationId xmlns:a16="http://schemas.microsoft.com/office/drawing/2014/main" id="{1F5B9CB2-498E-4F10-B922-90C9AC8955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3.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91264" cy="446449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dirty="0"/>
              <a:t>Nacrtajmo hipotenuzu </a:t>
            </a:r>
            <a:r>
              <a:rPr lang="hr-HR" i="1" dirty="0"/>
              <a:t>c</a:t>
            </a:r>
            <a:r>
              <a:rPr lang="hr-HR" dirty="0"/>
              <a:t> duljine 65 mm.</a:t>
            </a:r>
          </a:p>
          <a:p>
            <a:pPr marL="514350" indent="-514350">
              <a:buAutoNum type="arabicPeriod"/>
            </a:pPr>
            <a:r>
              <a:rPr lang="hr-HR" dirty="0"/>
              <a:t>Odredimo središte kružnice  (simetrala hipotenuze) i nacrtajmo kružnicu.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221088"/>
            <a:ext cx="4762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D2038CB1-8E39-43EB-BD94-D36BC4430C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3.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72816"/>
            <a:ext cx="503872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6DBAAC9C-2865-4888-BFBA-4B90533BDCB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3.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91264" cy="48245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hr-HR" dirty="0"/>
              <a:t>3. Kod vrha </a:t>
            </a:r>
            <a:r>
              <a:rPr lang="hr-HR" i="1" dirty="0"/>
              <a:t>A</a:t>
            </a:r>
            <a:r>
              <a:rPr lang="hr-HR" dirty="0"/>
              <a:t> konstruiramo kut od 75°.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20888"/>
            <a:ext cx="266700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204864"/>
            <a:ext cx="3707904" cy="3915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knjiga02">
            <a:extLst>
              <a:ext uri="{FF2B5EF4-FFF2-40B4-BE49-F238E27FC236}">
                <a16:creationId xmlns:a16="http://schemas.microsoft.com/office/drawing/2014/main" id="{6D631D4B-9043-4973-9353-9096DD2A8A2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3.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91264" cy="4824536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None/>
            </a:pPr>
            <a:r>
              <a:rPr lang="hr-HR" dirty="0"/>
              <a:t>4. Spojimo vrhove u trokut. </a:t>
            </a:r>
          </a:p>
          <a:p>
            <a:pPr marL="514350" indent="-514350">
              <a:buNone/>
            </a:pPr>
            <a:endParaRPr lang="hr-HR" dirty="0"/>
          </a:p>
          <a:p>
            <a:pPr marL="514350" indent="-514350">
              <a:buNone/>
            </a:pP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76872"/>
            <a:ext cx="4269110" cy="41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6FC7ABF0-019D-45DE-AA08-A9631882D1D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94A3C9A-FD5C-48C7-985C-5C6F3172B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3107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/>
              <a:t>Pogledajte ove poveznice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50E5F5-C156-429C-AD80-E569B1DB2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hlinkClick r:id="rId2"/>
              </a:rPr>
              <a:t>https://www.youtube.com/watch?v=vu3elOzenAQ&amp;t=168s</a:t>
            </a:r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>
                <a:hlinkClick r:id="rId3"/>
              </a:rPr>
              <a:t>https://www.youtube.com/watch?v=tDQ14Eek0WY</a:t>
            </a:r>
            <a:endParaRPr lang="hr-HR" dirty="0"/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11649D76-CAAE-4437-B8A0-97A0FA186840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>
                <a:hlinkClick r:id="rId4"/>
              </a:rPr>
              <a:t>https://www.youtube.com/watch?v=iCB4MhZo-FU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0061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DOMAĆA ZADAĆA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Udžbenik, str. 49 . / 2. </a:t>
            </a:r>
          </a:p>
          <a:p>
            <a:pPr>
              <a:buNone/>
            </a:pPr>
            <a:r>
              <a:rPr lang="hr-HR" dirty="0"/>
              <a:t>                                    3. </a:t>
            </a:r>
          </a:p>
          <a:p>
            <a:pPr>
              <a:buNone/>
            </a:pPr>
            <a:r>
              <a:rPr lang="hr-HR" dirty="0"/>
              <a:t>                                    5. c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- opisati korake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97CE96-03F8-48DE-BB65-8DAB17480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3600" dirty="0"/>
              <a:t>Dragi moji </a:t>
            </a:r>
            <a:r>
              <a:rPr lang="hr-HR" sz="3600" dirty="0" err="1"/>
              <a:t>sedmaši</a:t>
            </a:r>
            <a:r>
              <a:rPr lang="hr-HR" sz="3600" dirty="0"/>
              <a:t>!</a:t>
            </a:r>
            <a:r>
              <a:rPr lang="en-US" sz="3600" dirty="0"/>
              <a:t> </a:t>
            </a:r>
            <a:endParaRPr lang="hr-HR" sz="36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E95854-44D0-4AFF-8118-D8519B2C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30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dirty="0"/>
              <a:t>Na početku da dogovorimo neka pravila : </a:t>
            </a:r>
          </a:p>
          <a:p>
            <a:pPr marL="514350" indent="-514350">
              <a:buAutoNum type="arabicPeriod"/>
            </a:pPr>
            <a:r>
              <a:rPr lang="hr-HR" sz="2000" dirty="0"/>
              <a:t>Uvijek prije nego otvorite prezentaciju za matematiku pripremite sve za rad kao da ste na nastavi (udžbenik, bilježnica, pribor za pisanje)</a:t>
            </a:r>
          </a:p>
          <a:p>
            <a:pPr marL="514350" indent="-514350">
              <a:buAutoNum type="arabicPeriod"/>
            </a:pPr>
            <a:r>
              <a:rPr lang="hr-HR" sz="2000" dirty="0" err="1"/>
              <a:t>Slide</a:t>
            </a:r>
            <a:r>
              <a:rPr lang="hr-HR" sz="2000" dirty="0"/>
              <a:t>-ove pregledavate tempom koji vam odgovara, ali je važno da svaki zadatak riješite i tek onda odete na drugi </a:t>
            </a:r>
            <a:r>
              <a:rPr lang="hr-HR" sz="2000" dirty="0" err="1"/>
              <a:t>slide</a:t>
            </a:r>
            <a:r>
              <a:rPr lang="hr-HR" sz="2000" dirty="0"/>
              <a:t> pogledati rješenja. </a:t>
            </a:r>
          </a:p>
          <a:p>
            <a:pPr marL="514350" indent="-514350">
              <a:buAutoNum type="arabicPeriod"/>
            </a:pPr>
            <a:r>
              <a:rPr lang="hr-HR" sz="2000" dirty="0"/>
              <a:t>U materijalima će biti precizirano što zapisati u bilježnicu. Na onom </a:t>
            </a:r>
            <a:r>
              <a:rPr lang="hr-HR" sz="2000" dirty="0" err="1"/>
              <a:t>slideu</a:t>
            </a:r>
            <a:r>
              <a:rPr lang="hr-HR" sz="2000" dirty="0"/>
              <a:t> što treba zapisati u bilježnicu biti će ovaj </a:t>
            </a:r>
            <a:r>
              <a:rPr lang="hr-HR" sz="2000" dirty="0" err="1"/>
              <a:t>znakić</a:t>
            </a:r>
            <a:r>
              <a:rPr lang="hr-HR" sz="2000" dirty="0"/>
              <a:t> :  </a:t>
            </a:r>
          </a:p>
          <a:p>
            <a:pPr marL="0" indent="0">
              <a:buNone/>
            </a:pPr>
            <a:r>
              <a:rPr lang="hr-HR" sz="2000" dirty="0"/>
              <a:t>         </a:t>
            </a:r>
          </a:p>
          <a:p>
            <a:pPr marL="514350" indent="-514350">
              <a:buAutoNum type="arabicPeriod" startAt="4"/>
            </a:pPr>
            <a:r>
              <a:rPr lang="hr-HR" sz="2000" dirty="0"/>
              <a:t>Za početak ćemo samo probati da ja šaljem vama materijale, a uskoro ćemo i    dogovoriti kojim kanalima da mi šaljete rješenja nekih listića /domaće zadaće. </a:t>
            </a:r>
          </a:p>
          <a:p>
            <a:pPr marL="457200" indent="-457200">
              <a:buAutoNum type="arabicPeriod" startAt="5"/>
            </a:pPr>
            <a:r>
              <a:rPr lang="hr-HR" sz="2000" dirty="0"/>
              <a:t>Ugodan rad svima, vjerujem da ćemo svi iz ovog puno naučiti. Budite</a:t>
            </a:r>
          </a:p>
          <a:p>
            <a:pPr marL="0" indent="0">
              <a:buNone/>
            </a:pPr>
            <a:r>
              <a:rPr lang="hr-HR" sz="2000" dirty="0"/>
              <a:t>         uporni i trudite se kako se trudite na satu! Pozdrav svima i jedva čekam</a:t>
            </a:r>
          </a:p>
          <a:p>
            <a:pPr marL="0" indent="0">
              <a:buNone/>
            </a:pPr>
            <a:r>
              <a:rPr lang="hr-HR" sz="2000" dirty="0"/>
              <a:t>         da se ponovno vidimo u školi! Samo polako i strpljivo !</a:t>
            </a:r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r>
              <a:rPr lang="hr-HR" sz="2000" dirty="0"/>
              <a:t>Vaša učiteljica, Tanja Turk  </a:t>
            </a:r>
          </a:p>
          <a:p>
            <a:pPr marL="0" indent="0">
              <a:buNone/>
            </a:pPr>
            <a:br>
              <a:rPr lang="hr-HR" sz="2000" dirty="0"/>
            </a:br>
            <a:endParaRPr lang="hr-HR" sz="2000" dirty="0"/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A866D048-AE46-4B49-ACD6-19C9144EED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940176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785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347106-C9AF-4346-9DEB-C0EF5E096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Domaća zadaća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874464-24DC-4722-977E-1BEE85034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Učenici koji rade po udžbeniku Matematički gledam : str. 106. i str. 107. </a:t>
            </a:r>
          </a:p>
        </p:txBody>
      </p:sp>
    </p:spTree>
    <p:extLst>
      <p:ext uri="{BB962C8B-B14F-4D97-AF65-F5344CB8AC3E}">
        <p14:creationId xmlns:p14="http://schemas.microsoft.com/office/powerpoint/2010/main" val="2448653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B8F850-08F1-45FE-8224-BAD8176C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9C78F65-DEE7-4242-8519-75C104600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Za početak : oni koji mogu za početak, a ostali će onda kroz koji dan isto morati, ali za početak, oni koji mogu : </a:t>
            </a:r>
          </a:p>
          <a:p>
            <a:pPr marL="0" indent="0">
              <a:buNone/>
            </a:pPr>
            <a:r>
              <a:rPr lang="hr-HR" dirty="0"/>
              <a:t>Kada napravite </a:t>
            </a:r>
            <a:r>
              <a:rPr lang="hr-HR" dirty="0" err="1"/>
              <a:t>dz</a:t>
            </a:r>
            <a:r>
              <a:rPr lang="hr-HR" dirty="0"/>
              <a:t>, poslikajte i pošaljite mi na mail : </a:t>
            </a:r>
          </a:p>
          <a:p>
            <a:pPr marL="0" indent="0">
              <a:buNone/>
            </a:pPr>
            <a:r>
              <a:rPr lang="hr-HR" dirty="0">
                <a:hlinkClick r:id="rId2"/>
              </a:rPr>
              <a:t>tanja.turk@skole.hr</a:t>
            </a:r>
            <a:r>
              <a:rPr lang="hr-HR" dirty="0"/>
              <a:t>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49770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9B0B65-E936-40EB-9D81-F3C0EEE52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1DE78F-BDC4-40AC-9ABC-EBE2B5DE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Obavezno : kada odradite ovaj sat na </a:t>
            </a:r>
            <a:r>
              <a:rPr lang="hr-HR" dirty="0" err="1"/>
              <a:t>yammeru</a:t>
            </a:r>
            <a:r>
              <a:rPr lang="hr-HR" dirty="0"/>
              <a:t> stisnuti </a:t>
            </a:r>
            <a:r>
              <a:rPr lang="hr-HR" dirty="0" err="1"/>
              <a:t>like</a:t>
            </a:r>
            <a:r>
              <a:rPr lang="hr-HR" dirty="0"/>
              <a:t> na post koji ću objaviti vezan uz ovu temu. To će zasad biti dokaz da ste odradili ovaj sat.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  Uz prezentaciju sam stavila i link ako vam treba pomoć i ako je još </a:t>
            </a:r>
            <a:r>
              <a:rPr lang="hr-HR"/>
              <a:t>nešto nerazumljivo. </a:t>
            </a:r>
            <a:endParaRPr lang="hr-HR" dirty="0"/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Još jednom, sretno!!</a:t>
            </a:r>
          </a:p>
        </p:txBody>
      </p:sp>
    </p:spTree>
    <p:extLst>
      <p:ext uri="{BB962C8B-B14F-4D97-AF65-F5344CB8AC3E}">
        <p14:creationId xmlns:p14="http://schemas.microsoft.com/office/powerpoint/2010/main" val="282963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A10FDF-5AD8-4BFD-9B75-DBA89CA72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8214B2-66A4-427C-BCF0-0A09E036F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Otvorite sljedeći </a:t>
            </a:r>
            <a:r>
              <a:rPr lang="hr-HR" dirty="0" err="1"/>
              <a:t>slide</a:t>
            </a:r>
            <a:r>
              <a:rPr lang="hr-HR" dirty="0"/>
              <a:t> i pokušajte sami usmeno riješiti zadatak, a zatim pogledajte rješenja na idućem </a:t>
            </a:r>
            <a:r>
              <a:rPr lang="hr-HR" dirty="0" err="1"/>
              <a:t>slideu</a:t>
            </a:r>
            <a:r>
              <a:rPr lang="hr-H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2487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PONOVIMO 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8507384" cy="4654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0523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AFCD31-55FC-40D4-A2D0-FDCAAC929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Ponovimo – rješenja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AD62DDE-9B9B-41F4-A075-1F85897D1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LcParenR"/>
            </a:pPr>
            <a:r>
              <a:rPr lang="hr-HR" dirty="0"/>
              <a:t>središte </a:t>
            </a:r>
          </a:p>
          <a:p>
            <a:pPr marL="514350" indent="-514350">
              <a:buAutoNum type="alphaLcParenR"/>
            </a:pPr>
            <a:r>
              <a:rPr lang="hr-HR" dirty="0"/>
              <a:t> promjer</a:t>
            </a:r>
          </a:p>
          <a:p>
            <a:pPr marL="514350" indent="-514350">
              <a:buAutoNum type="alphaLcParenR"/>
            </a:pPr>
            <a:r>
              <a:rPr lang="hr-HR" dirty="0"/>
              <a:t>tetiva</a:t>
            </a:r>
          </a:p>
          <a:p>
            <a:pPr marL="514350" indent="-514350">
              <a:buAutoNum type="alphaLcParenR"/>
            </a:pPr>
            <a:r>
              <a:rPr lang="hr-HR" dirty="0"/>
              <a:t>polumjer</a:t>
            </a:r>
          </a:p>
          <a:p>
            <a:pPr marL="514350" indent="-514350">
              <a:buAutoNum type="alphaLcParenR"/>
            </a:pPr>
            <a:r>
              <a:rPr lang="hr-HR" dirty="0" err="1"/>
              <a:t>polukružnica</a:t>
            </a:r>
            <a:endParaRPr lang="hr-HR" dirty="0"/>
          </a:p>
          <a:p>
            <a:pPr marL="514350" indent="-514350">
              <a:buAutoNum type="alphaLcParenR"/>
            </a:pPr>
            <a:r>
              <a:rPr lang="hr-HR" dirty="0"/>
              <a:t>kružni luk</a:t>
            </a:r>
          </a:p>
          <a:p>
            <a:pPr marL="514350" indent="-514350">
              <a:buAutoNum type="alphaLcParenR"/>
            </a:pPr>
            <a:r>
              <a:rPr lang="hr-HR" dirty="0"/>
              <a:t>kružni isječak</a:t>
            </a:r>
          </a:p>
          <a:p>
            <a:pPr marL="0" indent="0">
              <a:buNone/>
            </a:pPr>
            <a:r>
              <a:rPr lang="hr-HR" dirty="0"/>
              <a:t>h)  polukrug</a:t>
            </a:r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  <a:p>
            <a:pPr marL="514350" indent="-514350">
              <a:buAutoNum type="alphaLcParenR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361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134054">
            <a:off x="-327587" y="1057701"/>
            <a:ext cx="7772400" cy="201622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hr-HR" sz="6600" dirty="0"/>
              <a:t>Talesov poučak </a:t>
            </a:r>
            <a:br>
              <a:rPr lang="hr-HR" sz="6600" dirty="0"/>
            </a:br>
            <a:r>
              <a:rPr lang="hr-HR" sz="6600" dirty="0"/>
              <a:t>(obrada) </a:t>
            </a:r>
          </a:p>
        </p:txBody>
      </p:sp>
      <p:pic>
        <p:nvPicPr>
          <p:cNvPr id="19458" name="Picture 2" descr="http://os-skolara-hercegovac.skole.hr/upload/os-skolara-hercegovac/images/newsimg/668/Image/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429000"/>
            <a:ext cx="3384376" cy="2509640"/>
          </a:xfrm>
          <a:prstGeom prst="rect">
            <a:avLst/>
          </a:prstGeom>
          <a:noFill/>
        </p:spPr>
      </p:pic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BC19A8C2-B726-4D94-8382-36706FF13E8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545679-7221-4918-84FC-E6B56DA49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FA9343-1428-441E-AFB7-9FD7D7087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Napomena: sve je to jedna slika, samo ju dopunjavate po </a:t>
            </a:r>
            <a:r>
              <a:rPr lang="hr-HR" dirty="0" err="1"/>
              <a:t>slideovima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94748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1. : Talesov poučak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Konstruiraj </a:t>
            </a:r>
            <a:r>
              <a:rPr lang="hr-HR" i="1" dirty="0"/>
              <a:t>k </a:t>
            </a:r>
            <a:r>
              <a:rPr lang="hr-HR" dirty="0"/>
              <a:t>(</a:t>
            </a:r>
            <a:r>
              <a:rPr lang="hr-HR" i="1" dirty="0"/>
              <a:t>S, 3 cm) </a:t>
            </a:r>
            <a:r>
              <a:rPr lang="hr-HR" dirty="0"/>
              <a:t> i nacrtaj jedan promjer.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924944"/>
            <a:ext cx="34861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1D7B7673-CEDC-4B04-BC4A-62A3D4BFFE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806</Words>
  <Application>Microsoft Office PowerPoint</Application>
  <PresentationFormat>Prikaz na zaslonu (4:3)</PresentationFormat>
  <Paragraphs>139</Paragraphs>
  <Slides>32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32</vt:i4>
      </vt:variant>
    </vt:vector>
  </HeadingPairs>
  <TitlesOfParts>
    <vt:vector size="36" baseType="lpstr">
      <vt:lpstr>Arial</vt:lpstr>
      <vt:lpstr>Calibri</vt:lpstr>
      <vt:lpstr>Cambria Math</vt:lpstr>
      <vt:lpstr>Office Theme</vt:lpstr>
      <vt:lpstr>Udžbenik, str. 48. – 49.   Učenici koji rade po udžbeniku Matematički gledam : str. 106. i 107.  </vt:lpstr>
      <vt:lpstr>7. c – srijeda, 18.3.2020.    </vt:lpstr>
      <vt:lpstr>Dragi moji sedmaši! </vt:lpstr>
      <vt:lpstr>PowerPoint prezentacija</vt:lpstr>
      <vt:lpstr>PONOVIMO </vt:lpstr>
      <vt:lpstr>Ponovimo – rješenja </vt:lpstr>
      <vt:lpstr>Talesov poučak  (obrada) </vt:lpstr>
      <vt:lpstr>PowerPoint prezentacija</vt:lpstr>
      <vt:lpstr>AKTIVNOST 1. : Talesov poučak</vt:lpstr>
      <vt:lpstr>AKTIVNOST 1. : Talesov poučak</vt:lpstr>
      <vt:lpstr>AKTIVNOST 1. : Talesov poučak</vt:lpstr>
      <vt:lpstr>AKTIVNOST 1. : Talesov poučak</vt:lpstr>
      <vt:lpstr>AKTIVNOST 1. : Talesov poučak</vt:lpstr>
      <vt:lpstr>AKTIVNOST 1. : Talesov poučak</vt:lpstr>
      <vt:lpstr>AKTIVNOST 1. : Talesov poučak</vt:lpstr>
      <vt:lpstr>AKTIVNOST 2. </vt:lpstr>
      <vt:lpstr>AKTIVNOST 2. </vt:lpstr>
      <vt:lpstr>AKTIVNOST 2. </vt:lpstr>
      <vt:lpstr>AKTIVNOST 2. </vt:lpstr>
      <vt:lpstr>AKTIVNOST 2. </vt:lpstr>
      <vt:lpstr>AKTIVNOST 2. </vt:lpstr>
      <vt:lpstr>AKTIVNOST 3. </vt:lpstr>
      <vt:lpstr>AKTIVNOST 3. </vt:lpstr>
      <vt:lpstr>AKTIVNOST 3. </vt:lpstr>
      <vt:lpstr>AKTIVNOST 3. </vt:lpstr>
      <vt:lpstr>AKTIVNOST 3. </vt:lpstr>
      <vt:lpstr>AKTIVNOST 3. </vt:lpstr>
      <vt:lpstr>Pogledajte ove poveznice </vt:lpstr>
      <vt:lpstr>DOMAĆA ZADAĆA : </vt:lpstr>
      <vt:lpstr>Domaća zadaća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Talesov poučak  (obrada) </dc:title>
  <dc:creator>Doma</dc:creator>
  <cp:lastModifiedBy>Tanja Turk</cp:lastModifiedBy>
  <cp:revision>15</cp:revision>
  <dcterms:created xsi:type="dcterms:W3CDTF">2016-03-07T17:55:25Z</dcterms:created>
  <dcterms:modified xsi:type="dcterms:W3CDTF">2020-03-17T19:24:39Z</dcterms:modified>
</cp:coreProperties>
</file>