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96" r:id="rId2"/>
    <p:sldId id="372" r:id="rId3"/>
    <p:sldId id="373" r:id="rId4"/>
    <p:sldId id="384" r:id="rId5"/>
    <p:sldId id="383" r:id="rId6"/>
    <p:sldId id="339" r:id="rId7"/>
    <p:sldId id="276" r:id="rId8"/>
    <p:sldId id="351" r:id="rId9"/>
    <p:sldId id="385" r:id="rId10"/>
    <p:sldId id="362" r:id="rId11"/>
    <p:sldId id="374" r:id="rId12"/>
    <p:sldId id="375" r:id="rId13"/>
    <p:sldId id="260" r:id="rId14"/>
    <p:sldId id="386" r:id="rId15"/>
    <p:sldId id="387" r:id="rId16"/>
    <p:sldId id="358" r:id="rId17"/>
    <p:sldId id="307" r:id="rId18"/>
    <p:sldId id="369" r:id="rId19"/>
    <p:sldId id="388" r:id="rId20"/>
    <p:sldId id="363" r:id="rId21"/>
    <p:sldId id="389" r:id="rId22"/>
    <p:sldId id="379" r:id="rId23"/>
    <p:sldId id="380" r:id="rId24"/>
    <p:sldId id="381" r:id="rId25"/>
    <p:sldId id="390" r:id="rId26"/>
    <p:sldId id="391" r:id="rId27"/>
    <p:sldId id="392" r:id="rId28"/>
    <p:sldId id="368" r:id="rId29"/>
    <p:sldId id="397" r:id="rId30"/>
    <p:sldId id="393" r:id="rId31"/>
    <p:sldId id="394" r:id="rId32"/>
    <p:sldId id="395" r:id="rId33"/>
  </p:sldIdLst>
  <p:sldSz cx="9144000" cy="6858000" type="screen4x3"/>
  <p:notesSz cx="9925050" cy="67976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17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3988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900" y="0"/>
            <a:ext cx="4300855" cy="33988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DCAE364D-BBF7-4499-9B23-76BD25C9AA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vert="horz" lIns="91038" tIns="45519" rIns="91038" bIns="455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0855" cy="33988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900" y="6456611"/>
            <a:ext cx="4300855" cy="33988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FA55C0E0-0056-4444-9230-53B874D2775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50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55650"/>
            <a:ext cx="4978400" cy="3735388"/>
          </a:xfrm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>
                <a:latin typeface="Times New Roman" pitchFamily="18" charset="0"/>
              </a:rPr>
              <a:t>Sada kada smo ovo zaključili, postavlja se pitanje čemu je jednak umnožak negativnog cijelog broja i prirodnog broja?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80968" algn="l"/>
                <a:tab pos="1363522" algn="l"/>
                <a:tab pos="2044488" algn="l"/>
                <a:tab pos="2727043" algn="l"/>
              </a:tabLst>
            </a:pPr>
            <a:fld id="{8B747EB4-C9C9-4B82-9875-02A1505860D2}" type="slidenum">
              <a:rPr lang="en-US" smtClean="0">
                <a:latin typeface="Times New Roman" pitchFamily="18" charset="0"/>
              </a:rPr>
              <a:pPr>
                <a:tabLst>
                  <a:tab pos="680968" algn="l"/>
                  <a:tab pos="1363522" algn="l"/>
                  <a:tab pos="2044488" algn="l"/>
                  <a:tab pos="2727043" algn="l"/>
                </a:tabLst>
              </a:pPr>
              <a:t>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C9B1B-BCCC-4638-80C3-7C3F731D0792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05D8-622C-46CA-A502-9BE93018287F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C463-24C9-49F6-83A1-40360B39BC0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tanja.turk@skole.hr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6BD7D8-4083-40D7-8C7B-A4E8DE6F9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hr-HR" dirty="0"/>
              <a:t>Udžbenik, str. 31.-33.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Učenici koji rade po udžbeniku Matematička vijest :  str. 106. -108.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72292A4-3129-4BFA-B911-AA90165FA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Preporuka: stavite na dijaprojekciju</a:t>
            </a:r>
          </a:p>
        </p:txBody>
      </p:sp>
    </p:spTree>
    <p:extLst>
      <p:ext uri="{BB962C8B-B14F-4D97-AF65-F5344CB8AC3E}">
        <p14:creationId xmlns:p14="http://schemas.microsoft.com/office/powerpoint/2010/main" val="143634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Ponovimo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hr-HR" dirty="0"/>
                  <a:t>1.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−6 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∙7+3=</m:t>
                    </m:r>
                  </m:oMath>
                </a14:m>
                <a:endParaRPr lang="hr-HR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2.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 ∙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3.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∙8−3∙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∙8+0∙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C30D72F3-54FD-4618-864D-D79AC15FD0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56792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Ponovimo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−6 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∙7+3=−42+3=−39</m:t>
                    </m:r>
                  </m:oMath>
                </a14:m>
                <a:endParaRPr lang="hr-HR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2.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 ∙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=−56−3=−59</m:t>
                    </m:r>
                  </m:oMath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2F4D761B-2950-46A8-8DD0-9DBAFA585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56792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9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Ponovimo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 startAt="3"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∙8−3∙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∙8+0∙9=</m:t>
                    </m:r>
                  </m:oMath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  =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40+9−24+0</m:t>
                    </m:r>
                  </m:oMath>
                </a14:m>
                <a:endParaRPr lang="hr-HR" b="0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b="0" dirty="0"/>
                  <a:t>   =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hr-HR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018FE166-69B4-4466-88B4-63B618AB3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56792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9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900" dirty="0"/>
              <a:t>UVODNI PRIMJER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hr-HR" sz="2000" dirty="0"/>
              <a:t>Dug za vodu jedne zgrade iznosi 3 500 kn. U zgradi ima 7 stanova. Raspodijeli</a:t>
            </a:r>
          </a:p>
          <a:p>
            <a:pPr>
              <a:buFont typeface="Times New Roman" pitchFamily="18" charset="0"/>
              <a:buNone/>
            </a:pPr>
            <a:r>
              <a:rPr lang="hr-HR" sz="2000" dirty="0"/>
              <a:t>li se dug za vodu jednako na sve stanove, koliki je dug svakog stana?</a:t>
            </a:r>
          </a:p>
          <a:p>
            <a:pPr>
              <a:buFont typeface="Times New Roman" pitchFamily="18" charset="0"/>
              <a:buNone/>
            </a:pPr>
            <a:r>
              <a:rPr lang="hr-HR" sz="2000" dirty="0"/>
              <a:t>   </a:t>
            </a:r>
          </a:p>
          <a:p>
            <a:pPr>
              <a:buFont typeface="Times New Roman" pitchFamily="18" charset="0"/>
              <a:buNone/>
            </a:pPr>
            <a:r>
              <a:rPr lang="hr-HR" sz="2000" dirty="0"/>
              <a:t>    </a:t>
            </a:r>
          </a:p>
        </p:txBody>
      </p:sp>
      <p:pic>
        <p:nvPicPr>
          <p:cNvPr id="8602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287520" cy="246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6" descr="http://images.mylot.com/userImages/images/postphotos/2428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040" y="0"/>
            <a:ext cx="984960" cy="14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67547" y="3140968"/>
            <a:ext cx="2520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600" dirty="0">
                <a:solidFill>
                  <a:srgbClr val="FF0000"/>
                </a:solidFill>
              </a:rPr>
              <a:t>Razmislite….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900" dirty="0"/>
              <a:t>UVODNI PRIMJER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hr-HR" sz="2000" dirty="0"/>
              <a:t>Dug za vodu jedne zgrade iznosi 3 500 kn. U zgradi ima 7 stanova. Raspodijeli</a:t>
            </a:r>
          </a:p>
          <a:p>
            <a:pPr>
              <a:buFont typeface="Times New Roman" pitchFamily="18" charset="0"/>
              <a:buNone/>
            </a:pPr>
            <a:r>
              <a:rPr lang="hr-HR" sz="2000" dirty="0"/>
              <a:t>li se dug za vodu jednako na sve stanove, koliki je dug svakog stana?</a:t>
            </a:r>
          </a:p>
          <a:p>
            <a:pPr>
              <a:buFont typeface="Times New Roman" pitchFamily="18" charset="0"/>
              <a:buNone/>
            </a:pPr>
            <a:r>
              <a:rPr lang="hr-HR" sz="2000" dirty="0"/>
              <a:t>   </a:t>
            </a:r>
          </a:p>
          <a:p>
            <a:pPr>
              <a:buFont typeface="Times New Roman" pitchFamily="18" charset="0"/>
              <a:buNone/>
            </a:pPr>
            <a:r>
              <a:rPr lang="hr-HR" sz="2000" dirty="0"/>
              <a:t>    </a:t>
            </a:r>
          </a:p>
        </p:txBody>
      </p:sp>
      <p:pic>
        <p:nvPicPr>
          <p:cNvPr id="8602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287520" cy="246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6" descr="http://images.mylot.com/userImages/images/postphotos/2428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040" y="0"/>
            <a:ext cx="984960" cy="14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33070" y="3140968"/>
            <a:ext cx="3389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600" dirty="0">
                <a:solidFill>
                  <a:srgbClr val="FF0000"/>
                </a:solidFill>
              </a:rPr>
              <a:t>–3 500 : 7 = –500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5229200"/>
            <a:ext cx="3292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Dug svakog stana je 500 kuna.</a:t>
            </a:r>
          </a:p>
        </p:txBody>
      </p:sp>
      <p:pic>
        <p:nvPicPr>
          <p:cNvPr id="8" name="Picture 16" descr="knjiga02">
            <a:extLst>
              <a:ext uri="{FF2B5EF4-FFF2-40B4-BE49-F238E27FC236}">
                <a16:creationId xmlns:a16="http://schemas.microsoft.com/office/drawing/2014/main" id="{84B6749B-7F7F-416E-BB4D-28897F684D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372618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1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3833F2-E594-41B2-AFA2-A61E82D7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A10C4A-5B34-4F3E-81E3-37E995302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Napomena: 6. a je već zalijepio idući </a:t>
            </a:r>
            <a:r>
              <a:rPr lang="hr-HR" dirty="0" err="1"/>
              <a:t>slide</a:t>
            </a:r>
            <a:r>
              <a:rPr lang="hr-HR" dirty="0"/>
              <a:t> i samo </a:t>
            </a:r>
            <a:r>
              <a:rPr lang="hr-HR" dirty="0" err="1"/>
              <a:t>nek</a:t>
            </a:r>
            <a:r>
              <a:rPr lang="hr-HR" dirty="0"/>
              <a:t> se prisjeti, a 6. b – ako imate mogućnosti isprintajte si i zalijepite sljedeći </a:t>
            </a:r>
            <a:r>
              <a:rPr lang="hr-HR" dirty="0" err="1"/>
              <a:t>slide</a:t>
            </a:r>
            <a:r>
              <a:rPr lang="hr-HR" dirty="0"/>
              <a:t>, a ako ne, prepišite.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739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Opće pravilo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Times New Roman" pitchFamily="18" charset="0"/>
              <a:buNone/>
            </a:pPr>
            <a:r>
              <a:rPr lang="hr-HR" dirty="0">
                <a:solidFill>
                  <a:srgbClr val="00B050"/>
                </a:solidFill>
              </a:rPr>
              <a:t>     </a:t>
            </a:r>
            <a:r>
              <a:rPr lang="hr-HR" sz="2800" dirty="0">
                <a:solidFill>
                  <a:srgbClr val="00B050"/>
                </a:solidFill>
              </a:rPr>
              <a:t>Dva cijela broja dijelimo tako da podijelimo njihove apsolutne vrijednosti. </a:t>
            </a:r>
          </a:p>
          <a:p>
            <a:pPr algn="ctr">
              <a:buFont typeface="Times New Roman" pitchFamily="18" charset="0"/>
              <a:buNone/>
            </a:pPr>
            <a:r>
              <a:rPr lang="hr-HR" sz="2800" dirty="0">
                <a:solidFill>
                  <a:srgbClr val="00B050"/>
                </a:solidFill>
              </a:rPr>
              <a:t>Ako su brojevi jednakih predznaka, količnik je pozitivan, a ako su različitih predznaka, količnik je negativan. </a:t>
            </a:r>
          </a:p>
          <a:p>
            <a:pPr algn="ctr">
              <a:buFont typeface="Times New Roman" pitchFamily="18" charset="0"/>
              <a:buNone/>
            </a:pPr>
            <a:r>
              <a:rPr lang="hr-HR" sz="2800" dirty="0">
                <a:solidFill>
                  <a:srgbClr val="00B050"/>
                </a:solidFill>
              </a:rPr>
              <a:t>     Količnik nule i bilo kojeg cijelog broja različitog od nule je uvijek nula.</a:t>
            </a:r>
          </a:p>
          <a:p>
            <a:pPr algn="ctr">
              <a:buFont typeface="Times New Roman" pitchFamily="18" charset="0"/>
              <a:buNone/>
            </a:pPr>
            <a:r>
              <a:rPr lang="hr-HR" sz="2800" dirty="0">
                <a:solidFill>
                  <a:srgbClr val="00B050"/>
                </a:solidFill>
              </a:rPr>
              <a:t>     </a:t>
            </a:r>
            <a:r>
              <a:rPr lang="hr-HR" sz="2800" dirty="0">
                <a:solidFill>
                  <a:srgbClr val="FF0000"/>
                </a:solidFill>
              </a:rPr>
              <a:t>Pri  dijeljenju cijelih brojeva ne vrijedi svojstvo komutativnosti.</a:t>
            </a:r>
          </a:p>
        </p:txBody>
      </p:sp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4CE16F01-237D-4A1C-8035-D979EBCC40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1963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457120" cy="1143480"/>
          </a:xfrm>
        </p:spPr>
        <p:txBody>
          <a:bodyPr/>
          <a:lstStyle/>
          <a:p>
            <a:r>
              <a:rPr lang="hr-HR" dirty="0"/>
              <a:t>Tablica predznaka - dijeljenje</a:t>
            </a:r>
            <a:endParaRPr lang="en-US" dirty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idx="1"/>
          </p:nvPr>
        </p:nvSpPr>
        <p:spPr>
          <a:xfrm>
            <a:off x="424801" y="1873637"/>
            <a:ext cx="8228160" cy="4740978"/>
          </a:xfrm>
        </p:spPr>
        <p:txBody>
          <a:bodyPr tIns="17601"/>
          <a:lstStyle/>
          <a:p>
            <a:pPr marL="391686" indent="-293764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000" dirty="0"/>
          </a:p>
          <a:p>
            <a:pPr marL="391686" indent="-293764">
              <a:buClr>
                <a:srgbClr val="FFCC99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520" y="2392091"/>
          <a:ext cx="6096960" cy="2102624"/>
        </p:xfrm>
        <a:graphic>
          <a:graphicData uri="http://schemas.openxmlformats.org/drawingml/2006/table">
            <a:tbl>
              <a:tblPr/>
              <a:tblGrid>
                <a:gridCol w="152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:</a:t>
                      </a: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+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–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+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+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nemoguće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–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neodređeno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–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–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nemoguće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+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51" marB="4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41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000" y="4604164"/>
            <a:ext cx="2656800" cy="186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knjiga02">
            <a:extLst>
              <a:ext uri="{FF2B5EF4-FFF2-40B4-BE49-F238E27FC236}">
                <a16:creationId xmlns:a16="http://schemas.microsoft.com/office/drawing/2014/main" id="{E2FEE729-F5F0-4655-91DB-88D5EBCD38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34" y="1261198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r-HR" dirty="0">
                <a:sym typeface="Wingdings" pitchFamily="2" charset="2"/>
              </a:rPr>
              <a:t>  </a:t>
            </a:r>
            <a:r>
              <a:rPr lang="hr-HR" dirty="0"/>
              <a:t>VIC O DIJELJENJU S NULOM  </a:t>
            </a:r>
            <a:r>
              <a:rPr lang="hr-HR" dirty="0">
                <a:sym typeface="Wingdings" pitchFamily="2" charset="2"/>
              </a:rPr>
              <a:t> 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95536" y="1700808"/>
            <a:ext cx="6462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Šetale nula i jedinica ulicom. Jedinica ušla u trgovinu, kupila čokoladu i počela jesti.</a:t>
            </a:r>
            <a:br>
              <a:rPr lang="hr-HR" sz="3200" dirty="0"/>
            </a:br>
            <a:r>
              <a:rPr lang="hr-HR" sz="3200" dirty="0"/>
              <a:t>- Mogu li i ja dobiti griz, molim te? - upita nula.</a:t>
            </a:r>
            <a:br>
              <a:rPr lang="hr-HR" sz="3200" dirty="0"/>
            </a:br>
            <a:r>
              <a:rPr lang="hr-HR" sz="3200" dirty="0"/>
              <a:t>- Ne možeš, s nulom se ne dijeli!</a:t>
            </a:r>
          </a:p>
          <a:p>
            <a:endParaRPr lang="hr-HR" sz="3200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013176"/>
            <a:ext cx="2428875" cy="1524001"/>
          </a:xfrm>
          <a:prstGeom prst="rect">
            <a:avLst/>
          </a:prstGeom>
          <a:noFill/>
        </p:spPr>
      </p:pic>
      <p:pic>
        <p:nvPicPr>
          <p:cNvPr id="1028" name="Picture 4" descr="Slikovni rezultat za BROJ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77072"/>
            <a:ext cx="2506998" cy="2632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AE7F73-B4E6-486A-BAC3-EF2DAD05555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Primjer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CE40E01-4570-4341-9DC1-B082373864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−12 :3=−4</m:t>
                      </m:r>
                    </m:oMath>
                  </m:oMathPara>
                </a14:m>
                <a:endParaRPr lang="hr-HR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−81 :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hr-HR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72 :8=9 </m:t>
                      </m:r>
                    </m:oMath>
                  </m:oMathPara>
                </a14:m>
                <a:endParaRPr lang="hr-HR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−36 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/</m:t>
                      </m:r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b="0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CE40E01-4570-4341-9DC1-B082373864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986DA8FA-5236-4F8B-A86F-68A0BFB175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34" y="1261198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E2E52F-4D6D-48BF-A289-EB7D876AB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rmAutofit fontScale="90000"/>
          </a:bodyPr>
          <a:lstStyle/>
          <a:p>
            <a:r>
              <a:rPr lang="hr-HR" dirty="0"/>
              <a:t>6. a – srijeda, 18.3.2020.</a:t>
            </a:r>
            <a:br>
              <a:rPr lang="hr-HR" dirty="0"/>
            </a:br>
            <a:r>
              <a:rPr lang="hr-HR" dirty="0"/>
              <a:t>6. b – srijeda, 18.3.2020.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klikni : 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5" name="Pozdravna poruka ">
            <a:hlinkClick r:id="" action="ppaction://media"/>
            <a:extLst>
              <a:ext uri="{FF2B5EF4-FFF2-40B4-BE49-F238E27FC236}">
                <a16:creationId xmlns:a16="http://schemas.microsoft.com/office/drawing/2014/main" id="{C0FB9522-85A5-4E5B-B488-FEF14EDA8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hr-HR" dirty="0"/>
              <a:t>Zadatci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Udžbenik, str. 31. / 141. </a:t>
            </a:r>
          </a:p>
          <a:p>
            <a:pPr>
              <a:buNone/>
            </a:pPr>
            <a:r>
              <a:rPr lang="hr-HR" dirty="0"/>
              <a:t>                   str. 32./  145. </a:t>
            </a:r>
          </a:p>
          <a:p>
            <a:pPr>
              <a:buNone/>
            </a:pPr>
            <a:r>
              <a:rPr lang="hr-HR" dirty="0"/>
              <a:t>                                  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788024" y="2852936"/>
            <a:ext cx="720080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5868144" y="3356992"/>
            <a:ext cx="155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USMENO 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DF6D052-6A5E-4E62-879B-0E23F5F54D2A}"/>
              </a:ext>
            </a:extLst>
          </p:cNvPr>
          <p:cNvSpPr txBox="1"/>
          <p:nvPr/>
        </p:nvSpPr>
        <p:spPr>
          <a:xfrm>
            <a:off x="457200" y="5085184"/>
            <a:ext cx="764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USMENO PROĐITE PO OVIM ZADATCIMA I PROVJERITE SI U RJEŠENJIMA.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8C83F2-654A-46BC-8872-64A9B8BD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91EBCB-0722-44B0-AE83-66B02E5CC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Prepišite sljedećih 10 zadataka i pokušajte samostalno riješiti, a nakon toga si ispravite i provjerite rješenja. Sretno ! </a:t>
            </a:r>
          </a:p>
        </p:txBody>
      </p:sp>
    </p:spTree>
    <p:extLst>
      <p:ext uri="{BB962C8B-B14F-4D97-AF65-F5344CB8AC3E}">
        <p14:creationId xmlns:p14="http://schemas.microsoft.com/office/powerpoint/2010/main" val="1747175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hr-HR" dirty="0"/>
              <a:t>Zadatci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hr-HR" dirty="0"/>
                  <a:t>1.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−28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2.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81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3.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0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4.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72 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7C6CA6DD-1088-4DF1-8866-710230AA7B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1963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926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hr-HR" dirty="0"/>
              <a:t>Zadatci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hr-HR" dirty="0"/>
                  <a:t>5.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−35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6.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54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7. 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8 :0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8. 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6" descr="knjiga02">
            <a:extLst>
              <a:ext uri="{FF2B5EF4-FFF2-40B4-BE49-F238E27FC236}">
                <a16:creationId xmlns:a16="http://schemas.microsoft.com/office/drawing/2014/main" id="{E04DB7DC-3097-4941-963D-62690AB168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1963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890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hr-HR" dirty="0"/>
              <a:t>Zadatci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hr-HR" dirty="0"/>
                  <a:t>9.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−15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10. 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27 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endParaRPr lang="hr-HR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4C541713-540B-48AC-A20C-EB42FD596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1963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6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hr-HR" dirty="0"/>
              <a:t>Rješenja: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hr-HR" dirty="0"/>
                  <a:t>1.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−28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2.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81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3.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0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4.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72 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7C6CA6DD-1088-4DF1-8866-710230AA7B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1963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94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hr-HR" dirty="0"/>
              <a:t>Rješenja: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hr-HR" dirty="0"/>
                  <a:t>5.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−35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6.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54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0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7. 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8 :0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hr-HR" b="0" dirty="0"/>
                  <a:t>/</a:t>
                </a:r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8. 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6" descr="knjiga02">
            <a:extLst>
              <a:ext uri="{FF2B5EF4-FFF2-40B4-BE49-F238E27FC236}">
                <a16:creationId xmlns:a16="http://schemas.microsoft.com/office/drawing/2014/main" id="{E04DB7DC-3097-4941-963D-62690AB168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1963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20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hr-HR" dirty="0"/>
              <a:t>Rješenja: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hr-HR" dirty="0"/>
                  <a:t>9.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−15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r>
                  <a:rPr lang="hr-HR" dirty="0"/>
                  <a:t>10. 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27 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endParaRPr lang="hr-HR" b="0" dirty="0"/>
              </a:p>
              <a:p>
                <a:pPr>
                  <a:buNone/>
                </a:pPr>
                <a:endParaRPr lang="hr-HR" dirty="0"/>
              </a:p>
              <a:p>
                <a:pPr>
                  <a:buNone/>
                </a:pPr>
                <a:endParaRPr lang="hr-HR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4C541713-540B-48AC-A20C-EB42FD596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1963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01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DOMAĆA ZADAĆA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Udžbenik, str. 30. / 138. c, f, i </a:t>
            </a:r>
          </a:p>
          <a:p>
            <a:pPr>
              <a:buNone/>
            </a:pPr>
            <a:r>
              <a:rPr lang="hr-HR" dirty="0"/>
              <a:t>Udžbenik, str. 31. /  142.   </a:t>
            </a:r>
          </a:p>
          <a:p>
            <a:pPr>
              <a:buNone/>
            </a:pPr>
            <a:r>
              <a:rPr lang="hr-HR" dirty="0"/>
              <a:t>                   str. 33. / 148.   </a:t>
            </a:r>
          </a:p>
          <a:p>
            <a:pPr>
              <a:buNone/>
            </a:pPr>
            <a:r>
              <a:rPr lang="hr-HR" dirty="0"/>
              <a:t>                                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61B5C6-0BC4-4F20-ADA2-FD51BC64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Domaća zadaća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D549DC-2387-4955-81A7-FD7C980FB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Učenici koji rade po udžbeniku Matematička vijest : str. 106. i str. 107. /  160. zadatak </a:t>
            </a:r>
          </a:p>
        </p:txBody>
      </p:sp>
    </p:spTree>
    <p:extLst>
      <p:ext uri="{BB962C8B-B14F-4D97-AF65-F5344CB8AC3E}">
        <p14:creationId xmlns:p14="http://schemas.microsoft.com/office/powerpoint/2010/main" val="236902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97CE96-03F8-48DE-BB65-8DAB1748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3600" dirty="0"/>
              <a:t>Dragi moji </a:t>
            </a:r>
            <a:r>
              <a:rPr lang="hr-HR" sz="3600" dirty="0" err="1"/>
              <a:t>šestaši</a:t>
            </a:r>
            <a:r>
              <a:rPr lang="hr-HR" sz="3600" dirty="0"/>
              <a:t>!</a:t>
            </a:r>
            <a:r>
              <a:rPr lang="en-US" sz="3600" dirty="0"/>
              <a:t> 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E95854-44D0-4AFF-8118-D8519B2CB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30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/>
              <a:t>Na početku da dogovorimo neka pravila : </a:t>
            </a:r>
          </a:p>
          <a:p>
            <a:pPr marL="514350" indent="-514350">
              <a:buAutoNum type="arabicPeriod"/>
            </a:pPr>
            <a:r>
              <a:rPr lang="hr-HR" sz="2000" dirty="0"/>
              <a:t>Uvijek prije nego otvorite prezentaciju za matematiku pripremite sve za rad kao da ste na nastavi (udžbenik, bilježnica, pribor za pisanje)</a:t>
            </a:r>
          </a:p>
          <a:p>
            <a:pPr marL="514350" indent="-514350">
              <a:buAutoNum type="arabicPeriod"/>
            </a:pPr>
            <a:r>
              <a:rPr lang="hr-HR" sz="2000" dirty="0" err="1"/>
              <a:t>Slide</a:t>
            </a:r>
            <a:r>
              <a:rPr lang="hr-HR" sz="2000" dirty="0"/>
              <a:t>-ove pregledavate tempom koji vam odgovara, ali je važno da svaki zadatak riješite i tek onda odete na drugi </a:t>
            </a:r>
            <a:r>
              <a:rPr lang="hr-HR" sz="2000" dirty="0" err="1"/>
              <a:t>slide</a:t>
            </a:r>
            <a:r>
              <a:rPr lang="hr-HR" sz="2000" dirty="0"/>
              <a:t> pogledati rješenja. </a:t>
            </a:r>
          </a:p>
          <a:p>
            <a:pPr marL="514350" indent="-514350">
              <a:buAutoNum type="arabicPeriod"/>
            </a:pPr>
            <a:r>
              <a:rPr lang="hr-HR" sz="2000" dirty="0"/>
              <a:t>U materijalima će biti precizirano što zapisati u bilježnicu. Na onom </a:t>
            </a:r>
            <a:r>
              <a:rPr lang="hr-HR" sz="2000" dirty="0" err="1"/>
              <a:t>slideu</a:t>
            </a:r>
            <a:r>
              <a:rPr lang="hr-HR" sz="2000" dirty="0"/>
              <a:t> što treba zapisati u bilježnicu biti će ovaj </a:t>
            </a:r>
            <a:r>
              <a:rPr lang="hr-HR" sz="2000" dirty="0" err="1"/>
              <a:t>znakić</a:t>
            </a:r>
            <a:r>
              <a:rPr lang="hr-HR" sz="2000" dirty="0"/>
              <a:t> :  </a:t>
            </a:r>
          </a:p>
          <a:p>
            <a:pPr marL="0" indent="0">
              <a:buNone/>
            </a:pPr>
            <a:r>
              <a:rPr lang="hr-HR" sz="2000" dirty="0"/>
              <a:t>         </a:t>
            </a:r>
          </a:p>
          <a:p>
            <a:pPr marL="514350" indent="-514350">
              <a:buAutoNum type="arabicPeriod" startAt="4"/>
            </a:pPr>
            <a:r>
              <a:rPr lang="hr-HR" sz="2000" dirty="0"/>
              <a:t>Za početak ćemo samo probati da ja šaljem vama materijale, a uskoro ćemo i    dogovoriti kojim kanalima da mi šaljete rješenja nekih listića /domaće zadaće. </a:t>
            </a:r>
          </a:p>
          <a:p>
            <a:pPr marL="457200" indent="-457200">
              <a:buAutoNum type="arabicPeriod" startAt="5"/>
            </a:pPr>
            <a:r>
              <a:rPr lang="hr-HR" sz="2000" dirty="0"/>
              <a:t>Ugodan rad svima, vjerujem da ćemo svi iz ovog puno naučiti. Budite</a:t>
            </a:r>
          </a:p>
          <a:p>
            <a:pPr marL="0" indent="0">
              <a:buNone/>
            </a:pPr>
            <a:r>
              <a:rPr lang="hr-HR" sz="2000" dirty="0"/>
              <a:t>         uporni i trudite se kako se trudite na satu! Pozdrav svima i jedva čekam</a:t>
            </a:r>
          </a:p>
          <a:p>
            <a:pPr marL="0" indent="0">
              <a:buNone/>
            </a:pPr>
            <a:r>
              <a:rPr lang="hr-HR" sz="2000" dirty="0"/>
              <a:t>         da se ponovno vidimo u školi! Samo polako i strpljivo !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Vaša učiteljica, Tanja Turk  </a:t>
            </a:r>
          </a:p>
          <a:p>
            <a:pPr marL="0" indent="0">
              <a:buNone/>
            </a:pPr>
            <a:br>
              <a:rPr lang="hr-HR" sz="2000" dirty="0"/>
            </a:br>
            <a:endParaRPr lang="hr-HR" sz="2000" dirty="0"/>
          </a:p>
        </p:txBody>
      </p:sp>
      <p:pic>
        <p:nvPicPr>
          <p:cNvPr id="5" name="Picture 16" descr="knjiga02">
            <a:extLst>
              <a:ext uri="{FF2B5EF4-FFF2-40B4-BE49-F238E27FC236}">
                <a16:creationId xmlns:a16="http://schemas.microsoft.com/office/drawing/2014/main" id="{A866D048-AE46-4B49-ACD6-19C9144EED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40176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85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CE3E64-26F8-4542-9135-944301E3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FF7E3D-7037-4EE0-8976-3148A29D7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Nema veze, mislim da je 6. a već imao neke od tih zadataka jer smo imali sat u četvrtak, ali riješite još jednom jer nismo uspjeli provjeriti.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666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B8F850-08F1-45FE-8224-BAD8176C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C78F65-DEE7-4242-8519-75C10460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Za početak : oni koji mogu za početak, a ostali će onda kroz koji dan isto morati, ali za početak, oni koji mogu : </a:t>
            </a:r>
          </a:p>
          <a:p>
            <a:pPr marL="0" indent="0">
              <a:buNone/>
            </a:pPr>
            <a:r>
              <a:rPr lang="hr-HR" dirty="0"/>
              <a:t>Kada napravite </a:t>
            </a:r>
            <a:r>
              <a:rPr lang="hr-HR" dirty="0" err="1"/>
              <a:t>dz</a:t>
            </a:r>
            <a:r>
              <a:rPr lang="hr-HR" dirty="0"/>
              <a:t>, poslikajte i pošaljite mi na mail : </a:t>
            </a:r>
          </a:p>
          <a:p>
            <a:pPr marL="0" indent="0">
              <a:buNone/>
            </a:pPr>
            <a:r>
              <a:rPr lang="hr-HR" dirty="0">
                <a:hlinkClick r:id="rId2"/>
              </a:rPr>
              <a:t>tanja.turk@skole.hr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4977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9B0B65-E936-40EB-9D81-F3C0EEE5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1DE78F-BDC4-40AC-9ABC-EBE2B5DE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Obavezno : kada odradite ovaj sat na </a:t>
            </a:r>
            <a:r>
              <a:rPr lang="hr-HR" dirty="0" err="1"/>
              <a:t>yammeru</a:t>
            </a:r>
            <a:r>
              <a:rPr lang="hr-HR" dirty="0"/>
              <a:t> stisnuti </a:t>
            </a:r>
            <a:r>
              <a:rPr lang="hr-HR" dirty="0" err="1"/>
              <a:t>like</a:t>
            </a:r>
            <a:r>
              <a:rPr lang="hr-HR" dirty="0"/>
              <a:t> na post koji ću objaviti vezan uz ovu temu. To će zasad biti dokaz da ste odradili ovaj sat.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Uz prezentaciju sam stavila i link ako vam treba pomoć i ako je još </a:t>
            </a:r>
            <a:r>
              <a:rPr lang="hr-HR"/>
              <a:t>nešto nerazumljivo. 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Još jednom, sretno!!</a:t>
            </a:r>
          </a:p>
        </p:txBody>
      </p:sp>
    </p:spTree>
    <p:extLst>
      <p:ext uri="{BB962C8B-B14F-4D97-AF65-F5344CB8AC3E}">
        <p14:creationId xmlns:p14="http://schemas.microsoft.com/office/powerpoint/2010/main" val="282963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56B527-2473-4670-828E-0EC7A145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Školski rad – online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9BF73B-4E1F-4BB2-8200-E1CFE77B5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Dijeljenje cijelih brojeva </a:t>
            </a:r>
          </a:p>
          <a:p>
            <a:pPr marL="0" indent="0" algn="ctr">
              <a:buNone/>
            </a:pPr>
            <a:r>
              <a:rPr lang="hr-HR" dirty="0"/>
              <a:t>- obrada- </a:t>
            </a:r>
          </a:p>
        </p:txBody>
      </p:sp>
      <p:pic>
        <p:nvPicPr>
          <p:cNvPr id="4" name="Picture 16" descr="knjiga02">
            <a:extLst>
              <a:ext uri="{FF2B5EF4-FFF2-40B4-BE49-F238E27FC236}">
                <a16:creationId xmlns:a16="http://schemas.microsoft.com/office/drawing/2014/main" id="{7FA25538-2795-4D46-8C7F-188BB94078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50428"/>
            <a:ext cx="928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3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0F4C31-C688-4792-AA24-D7563780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0A2DAE-563B-49FE-9086-F5910C17F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Pronađite u bilježnici i ponovite kako množimo cijele brojeve. </a:t>
            </a:r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FF868B6-7A09-4749-9E8F-F57B53C52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457120" cy="1143480"/>
          </a:xfrm>
        </p:spPr>
        <p:txBody>
          <a:bodyPr/>
          <a:lstStyle/>
          <a:p>
            <a:r>
              <a:rPr lang="hr-HR"/>
              <a:t>Opće pravilo 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26881" y="771921"/>
            <a:ext cx="8360640" cy="5302637"/>
          </a:xfrm>
        </p:spPr>
        <p:txBody>
          <a:bodyPr>
            <a:normAutofit fontScale="85000" lnSpcReduction="20000"/>
          </a:bodyPr>
          <a:lstStyle/>
          <a:p>
            <a:pPr algn="ctr"/>
            <a:endParaRPr lang="hr-HR" sz="2000" b="1" dirty="0"/>
          </a:p>
          <a:p>
            <a:pPr algn="ctr">
              <a:buFont typeface="Times New Roman" pitchFamily="18" charset="0"/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algn="ctr">
              <a:buFont typeface="Times New Roman" pitchFamily="18" charset="0"/>
              <a:buNone/>
            </a:pPr>
            <a:endParaRPr lang="hr-HR" sz="2800" dirty="0">
              <a:solidFill>
                <a:srgbClr val="002060"/>
              </a:solidFill>
            </a:endParaRPr>
          </a:p>
          <a:p>
            <a:pPr algn="ctr">
              <a:buFont typeface="Times New Roman" pitchFamily="18" charset="0"/>
              <a:buNone/>
            </a:pPr>
            <a:r>
              <a:rPr lang="hr-HR" sz="2800" dirty="0">
                <a:solidFill>
                  <a:srgbClr val="002060"/>
                </a:solidFill>
              </a:rPr>
              <a:t>Pozitivan cijeli broj i negativan cijeli broj množe se tako da im se pomnože apsolutne vrijednosti i rezultatu dopiše negativan predznak. </a:t>
            </a:r>
          </a:p>
          <a:p>
            <a:pPr algn="ctr">
              <a:buFont typeface="Times New Roman" pitchFamily="18" charset="0"/>
              <a:buNone/>
            </a:pPr>
            <a:endParaRPr lang="hr-HR" sz="2800" dirty="0">
              <a:solidFill>
                <a:srgbClr val="002060"/>
              </a:solidFill>
            </a:endParaRPr>
          </a:p>
          <a:p>
            <a:pPr algn="ctr">
              <a:buFont typeface="Times New Roman" pitchFamily="18" charset="0"/>
              <a:buNone/>
            </a:pPr>
            <a:endParaRPr lang="hr-HR" sz="2800" dirty="0">
              <a:solidFill>
                <a:srgbClr val="002060"/>
              </a:solidFill>
            </a:endParaRPr>
          </a:p>
          <a:p>
            <a:pPr algn="ctr">
              <a:buFont typeface="Times New Roman" pitchFamily="18" charset="0"/>
              <a:buNone/>
            </a:pPr>
            <a:r>
              <a:rPr lang="hr-HR" sz="2800" dirty="0">
                <a:solidFill>
                  <a:srgbClr val="002060"/>
                </a:solidFill>
              </a:rPr>
              <a:t>Dva negativna cijela broja množimo tako da im pomnožimo apsolutne vrijednosti.</a:t>
            </a:r>
          </a:p>
          <a:p>
            <a:pPr algn="ctr"/>
            <a:endParaRPr lang="hr-HR" sz="2800" dirty="0">
              <a:solidFill>
                <a:srgbClr val="002060"/>
              </a:solidFill>
            </a:endParaRPr>
          </a:p>
          <a:p>
            <a:pPr algn="ctr">
              <a:buFont typeface="Times New Roman" pitchFamily="18" charset="0"/>
              <a:buNone/>
            </a:pPr>
            <a:r>
              <a:rPr lang="hr-HR" sz="2800" dirty="0">
                <a:solidFill>
                  <a:srgbClr val="002060"/>
                </a:solidFill>
              </a:rPr>
              <a:t>Umnožak cijelog broja i nule jednak je nuli.</a:t>
            </a:r>
          </a:p>
          <a:p>
            <a:pPr algn="ctr">
              <a:buFont typeface="Times New Roman" pitchFamily="18" charset="0"/>
              <a:buNone/>
            </a:pPr>
            <a:r>
              <a:rPr lang="hr-HR" sz="2800" dirty="0">
                <a:solidFill>
                  <a:srgbClr val="002060"/>
                </a:solidFill>
              </a:rPr>
              <a:t>Umnožak cijelog broja i broja 1 jednak je tom cijelom broju.</a:t>
            </a:r>
          </a:p>
          <a:p>
            <a:pPr lvl="1">
              <a:buFont typeface="Times New Roman" pitchFamily="18" charset="0"/>
              <a:buNone/>
            </a:pPr>
            <a:endParaRPr lang="hr-HR" dirty="0"/>
          </a:p>
          <a:p>
            <a:pPr lvl="1">
              <a:buNone/>
            </a:pPr>
            <a:endParaRPr lang="hr-HR" sz="2000" dirty="0"/>
          </a:p>
          <a:p>
            <a:pPr lvl="1">
              <a:buFont typeface="Times New Roman" pitchFamily="18" charset="0"/>
              <a:buNone/>
            </a:pPr>
            <a:r>
              <a:rPr lang="hr-HR" sz="2000" dirty="0"/>
              <a:t>	</a:t>
            </a:r>
          </a:p>
          <a:p>
            <a:pPr>
              <a:buFont typeface="Times New Roman" pitchFamily="18" charset="0"/>
              <a:buNone/>
            </a:pPr>
            <a:endParaRPr lang="hr-HR" sz="2000" dirty="0">
              <a:latin typeface="Ubuntu" charset="0"/>
            </a:endParaRPr>
          </a:p>
          <a:p>
            <a:pPr lvl="1" eaLnBrk="1">
              <a:buClr>
                <a:srgbClr val="FFCC99"/>
              </a:buClr>
              <a:buSzPct val="75000"/>
              <a:buFont typeface="Times New Roman" pitchFamily="18" charset="0"/>
              <a:buNone/>
            </a:pPr>
            <a:endParaRPr lang="en-US" sz="2000" dirty="0">
              <a:latin typeface="Ubuntu" charset="0"/>
            </a:endParaRPr>
          </a:p>
          <a:p>
            <a:pPr>
              <a:buFont typeface="Times New Roman" pitchFamily="18" charset="0"/>
              <a:buNone/>
            </a:pPr>
            <a:endParaRPr lang="en-US" sz="2000" dirty="0"/>
          </a:p>
        </p:txBody>
      </p:sp>
      <p:pic>
        <p:nvPicPr>
          <p:cNvPr id="25604" name="Picture 4" descr="http://www.creativeeducation.co.uk/blog/wp-content/uploads/2011/05/happy_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640" y="0"/>
            <a:ext cx="2181600" cy="14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42001" y="1134216"/>
            <a:ext cx="8457120" cy="1143480"/>
          </a:xfrm>
        </p:spPr>
        <p:txBody>
          <a:bodyPr/>
          <a:lstStyle/>
          <a:p>
            <a:r>
              <a:rPr lang="hr-HR" sz="2900" dirty="0"/>
              <a:t>Tablica predznaka </a:t>
            </a:r>
            <a:endParaRPr lang="en-US" sz="2900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798749"/>
            <a:ext cx="8228160" cy="4740978"/>
          </a:xfrm>
        </p:spPr>
        <p:txBody>
          <a:bodyPr tIns="17601"/>
          <a:lstStyle/>
          <a:p>
            <a:pPr marL="391686" indent="-293764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800" dirty="0"/>
          </a:p>
          <a:p>
            <a:pPr marL="391686" indent="-293764">
              <a:buClr>
                <a:srgbClr val="FFCC99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520" y="2392091"/>
          <a:ext cx="6096960" cy="2102624"/>
        </p:xfrm>
        <a:graphic>
          <a:graphicData uri="http://schemas.openxmlformats.org/drawingml/2006/table">
            <a:tbl>
              <a:tblPr/>
              <a:tblGrid>
                <a:gridCol w="152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∙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+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–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+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+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–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–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–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+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2957" marR="82957" marT="41446" marB="4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535" name="Picture 4" descr="http://www.creativeeducation.co.uk/blog/wp-content/uploads/2011/05/happy_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7601" y="5125498"/>
            <a:ext cx="2181600" cy="147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200" dirty="0">
                <a:latin typeface="Arial Black" pitchFamily="34" charset="0"/>
              </a:rPr>
              <a:t>VIŠE RAČUNSKIH OPERACIJA 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988840"/>
            <a:ext cx="750038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4400" dirty="0"/>
              <a:t>MNOŽENJE</a:t>
            </a:r>
          </a:p>
          <a:p>
            <a:pPr marL="342900" indent="-342900">
              <a:buAutoNum type="arabicPeriod"/>
            </a:pPr>
            <a:r>
              <a:rPr lang="hr-HR" sz="4400" dirty="0"/>
              <a:t>ZBRAJANJE I ODUZIMANJE  </a:t>
            </a:r>
          </a:p>
          <a:p>
            <a:pPr marL="342900" indent="-342900"/>
            <a:r>
              <a:rPr lang="hr-HR" sz="4400" dirty="0"/>
              <a:t>    (REDOM KAKO JE NAPISANO)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D85232-610D-43CF-834C-52B2A71B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5C79D1-BA2C-4E9E-9FFD-4E80A9C4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Sada probajte sami riješiti ova tri zadatka i rješenja potražite na idućem </a:t>
            </a:r>
            <a:r>
              <a:rPr lang="hr-HR" dirty="0" err="1"/>
              <a:t>slideu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Sami si ispravite kako to inače radimo u paru i zapišite koliko imate 1/3, 2/3 ili 3/3</a:t>
            </a:r>
          </a:p>
          <a:p>
            <a:pPr marL="0" indent="0">
              <a:buNone/>
            </a:pPr>
            <a:r>
              <a:rPr lang="hr-HR" dirty="0"/>
              <a:t>Pokraj zadatka koji nemate točno, zapišite točno rješenje. </a:t>
            </a:r>
          </a:p>
        </p:txBody>
      </p:sp>
    </p:spTree>
    <p:extLst>
      <p:ext uri="{BB962C8B-B14F-4D97-AF65-F5344CB8AC3E}">
        <p14:creationId xmlns:p14="http://schemas.microsoft.com/office/powerpoint/2010/main" val="278980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1161</Words>
  <Application>Microsoft Office PowerPoint</Application>
  <PresentationFormat>Prikaz na zaslonu (4:3)</PresentationFormat>
  <Paragraphs>196</Paragraphs>
  <Slides>32</Slides>
  <Notes>2</Notes>
  <HiddenSlides>0</HiddenSlides>
  <MMClips>2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Cambria Math</vt:lpstr>
      <vt:lpstr>Times New Roman</vt:lpstr>
      <vt:lpstr>Ubuntu</vt:lpstr>
      <vt:lpstr>Office Theme</vt:lpstr>
      <vt:lpstr>Udžbenik, str. 31.-33.  Učenici koji rade po udžbeniku Matematička vijest :  str. 106. -108. </vt:lpstr>
      <vt:lpstr>6. a – srijeda, 18.3.2020. 6. b – srijeda, 18.3.2020.  klikni :   </vt:lpstr>
      <vt:lpstr>Dragi moji šestaši! </vt:lpstr>
      <vt:lpstr>Školski rad – online </vt:lpstr>
      <vt:lpstr>PONOVIMO </vt:lpstr>
      <vt:lpstr>Opće pravilo </vt:lpstr>
      <vt:lpstr>Tablica predznaka </vt:lpstr>
      <vt:lpstr>PowerPoint prezentacija</vt:lpstr>
      <vt:lpstr>PowerPoint prezentacija</vt:lpstr>
      <vt:lpstr>Ponovimo : </vt:lpstr>
      <vt:lpstr>Ponovimo : </vt:lpstr>
      <vt:lpstr>Ponovimo : </vt:lpstr>
      <vt:lpstr>UVODNI PRIMJER</vt:lpstr>
      <vt:lpstr>UVODNI PRIMJER</vt:lpstr>
      <vt:lpstr>PowerPoint prezentacija</vt:lpstr>
      <vt:lpstr>Opće pravilo</vt:lpstr>
      <vt:lpstr>Tablica predznaka - dijeljenje</vt:lpstr>
      <vt:lpstr>  VIC O DIJELJENJU S NULOM   </vt:lpstr>
      <vt:lpstr>Primjer : </vt:lpstr>
      <vt:lpstr>Zadatci : </vt:lpstr>
      <vt:lpstr>PowerPoint prezentacija</vt:lpstr>
      <vt:lpstr>Zadatci : </vt:lpstr>
      <vt:lpstr>Zadatci : </vt:lpstr>
      <vt:lpstr>Zadatci : </vt:lpstr>
      <vt:lpstr>Rješenja:  </vt:lpstr>
      <vt:lpstr>Rješenja:</vt:lpstr>
      <vt:lpstr>Rješenja:  </vt:lpstr>
      <vt:lpstr>DOMAĆA ZADAĆA</vt:lpstr>
      <vt:lpstr>Domaća zadaća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a – 20. 2. 2017. 6. b – 21. 2. 2017. </dc:title>
  <dc:creator>Doma</dc:creator>
  <cp:lastModifiedBy>Tanja Turk</cp:lastModifiedBy>
  <cp:revision>36</cp:revision>
  <cp:lastPrinted>2020-03-11T16:29:47Z</cp:lastPrinted>
  <dcterms:created xsi:type="dcterms:W3CDTF">2017-02-19T13:30:06Z</dcterms:created>
  <dcterms:modified xsi:type="dcterms:W3CDTF">2020-03-17T19:19:34Z</dcterms:modified>
</cp:coreProperties>
</file>