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77" r:id="rId2"/>
    <p:sldId id="273" r:id="rId3"/>
    <p:sldId id="278" r:id="rId4"/>
    <p:sldId id="256" r:id="rId5"/>
    <p:sldId id="257" r:id="rId6"/>
    <p:sldId id="275" r:id="rId7"/>
    <p:sldId id="274" r:id="rId8"/>
    <p:sldId id="265" r:id="rId9"/>
    <p:sldId id="266" r:id="rId10"/>
    <p:sldId id="267" r:id="rId11"/>
    <p:sldId id="268" r:id="rId12"/>
    <p:sldId id="269" r:id="rId13"/>
    <p:sldId id="264" r:id="rId14"/>
    <p:sldId id="271" r:id="rId15"/>
    <p:sldId id="270" r:id="rId16"/>
    <p:sldId id="272" r:id="rId17"/>
    <p:sldId id="258" r:id="rId18"/>
    <p:sldId id="276" r:id="rId19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3300"/>
    <a:srgbClr val="1C1C1C"/>
    <a:srgbClr val="292929"/>
    <a:srgbClr val="000080"/>
    <a:srgbClr val="CC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64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4765B-87C3-4C73-A284-BE2C7BA1198A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42301174-B5DF-41BC-8D4B-C48701229394}">
      <dgm:prSet phldrT="[Tekst]" custT="1"/>
      <dgm:spPr/>
      <dgm:t>
        <a:bodyPr/>
        <a:lstStyle/>
        <a:p>
          <a:r>
            <a:rPr lang="hr-HR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Preslikavanja ravnine</a:t>
          </a:r>
        </a:p>
      </dgm:t>
    </dgm:pt>
    <dgm:pt modelId="{F47F685B-F7F5-404D-A9B7-31AC5881CC37}" type="parTrans" cxnId="{5CC5F6C6-A860-499F-AA3F-1E66F3759C16}">
      <dgm:prSet/>
      <dgm:spPr/>
      <dgm:t>
        <a:bodyPr/>
        <a:lstStyle/>
        <a:p>
          <a:endParaRPr lang="hr-HR"/>
        </a:p>
      </dgm:t>
    </dgm:pt>
    <dgm:pt modelId="{D8674B6B-3E9F-414F-BF53-F13131743923}" type="sibTrans" cxnId="{5CC5F6C6-A860-499F-AA3F-1E66F3759C16}">
      <dgm:prSet/>
      <dgm:spPr/>
      <dgm:t>
        <a:bodyPr/>
        <a:lstStyle/>
        <a:p>
          <a:endParaRPr lang="hr-HR"/>
        </a:p>
      </dgm:t>
    </dgm:pt>
    <dgm:pt modelId="{8FE4E7E7-60EB-470F-94EC-929885C7743C}">
      <dgm:prSet phldrT="[Tekst]"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Vektori</a:t>
          </a:r>
        </a:p>
      </dgm:t>
    </dgm:pt>
    <dgm:pt modelId="{4064C3B4-16DA-4967-902D-56741CB84C73}" type="parTrans" cxnId="{24909048-1AD4-452E-8DC8-1DF711CCE83E}">
      <dgm:prSet/>
      <dgm:spPr/>
      <dgm:t>
        <a:bodyPr/>
        <a:lstStyle/>
        <a:p>
          <a:endParaRPr lang="hr-HR"/>
        </a:p>
      </dgm:t>
    </dgm:pt>
    <dgm:pt modelId="{ADC896C8-E179-45F7-9F28-F1BCBEE3A01F}" type="sibTrans" cxnId="{24909048-1AD4-452E-8DC8-1DF711CCE83E}">
      <dgm:prSet/>
      <dgm:spPr/>
      <dgm:t>
        <a:bodyPr/>
        <a:lstStyle/>
        <a:p>
          <a:endParaRPr lang="hr-HR"/>
        </a:p>
      </dgm:t>
    </dgm:pt>
    <dgm:pt modelId="{D556807F-31F5-4E27-843E-C12335500221}">
      <dgm:prSet phldrT="[Tekst]"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Osna simetrija</a:t>
          </a:r>
        </a:p>
      </dgm:t>
    </dgm:pt>
    <dgm:pt modelId="{1739A1EF-0293-4E23-906E-BCE2BB3C12A9}" type="parTrans" cxnId="{20BE285A-5390-4F66-8907-FFB348BBDFEF}">
      <dgm:prSet/>
      <dgm:spPr/>
      <dgm:t>
        <a:bodyPr/>
        <a:lstStyle/>
        <a:p>
          <a:endParaRPr lang="hr-HR"/>
        </a:p>
      </dgm:t>
    </dgm:pt>
    <dgm:pt modelId="{27955034-BE52-49AB-BFF4-0FCEA392E8FC}" type="sibTrans" cxnId="{20BE285A-5390-4F66-8907-FFB348BBDFEF}">
      <dgm:prSet/>
      <dgm:spPr/>
      <dgm:t>
        <a:bodyPr/>
        <a:lstStyle/>
        <a:p>
          <a:endParaRPr lang="hr-HR"/>
        </a:p>
      </dgm:t>
    </dgm:pt>
    <dgm:pt modelId="{E86486E4-22F3-4541-9E77-D7CB0E5BA761}">
      <dgm:prSet phldrT="[Tekst]"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Centralna simetrija</a:t>
          </a:r>
        </a:p>
      </dgm:t>
    </dgm:pt>
    <dgm:pt modelId="{72CFE276-99A0-4884-9F57-BBADDAF5E9AD}" type="parTrans" cxnId="{357A2BEC-CBC9-4F6D-9C70-1A8E5E960C5E}">
      <dgm:prSet/>
      <dgm:spPr/>
      <dgm:t>
        <a:bodyPr/>
        <a:lstStyle/>
        <a:p>
          <a:endParaRPr lang="hr-HR"/>
        </a:p>
      </dgm:t>
    </dgm:pt>
    <dgm:pt modelId="{26C30DC8-FB72-403F-B059-DA8701048EA1}" type="sibTrans" cxnId="{357A2BEC-CBC9-4F6D-9C70-1A8E5E960C5E}">
      <dgm:prSet/>
      <dgm:spPr/>
      <dgm:t>
        <a:bodyPr/>
        <a:lstStyle/>
        <a:p>
          <a:endParaRPr lang="hr-HR"/>
        </a:p>
      </dgm:t>
    </dgm:pt>
    <dgm:pt modelId="{7029ECEF-81B6-455F-9847-DEB3534EEF9D}">
      <dgm:prSet phldrT="[Tekst]"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Translacija</a:t>
          </a:r>
        </a:p>
      </dgm:t>
    </dgm:pt>
    <dgm:pt modelId="{7A62B17B-D086-46E5-BD05-4E7528E76C80}" type="parTrans" cxnId="{CE1ED033-D75C-4A4B-99B7-7D1551CF0071}">
      <dgm:prSet/>
      <dgm:spPr/>
      <dgm:t>
        <a:bodyPr/>
        <a:lstStyle/>
        <a:p>
          <a:endParaRPr lang="hr-HR"/>
        </a:p>
      </dgm:t>
    </dgm:pt>
    <dgm:pt modelId="{48E32B60-5E19-4188-A9C9-C09B289BB89A}" type="sibTrans" cxnId="{CE1ED033-D75C-4A4B-99B7-7D1551CF0071}">
      <dgm:prSet/>
      <dgm:spPr/>
      <dgm:t>
        <a:bodyPr/>
        <a:lstStyle/>
        <a:p>
          <a:endParaRPr lang="hr-HR"/>
        </a:p>
      </dgm:t>
    </dgm:pt>
    <dgm:pt modelId="{8E810950-60A8-4BD9-B0FD-E97C9C1A0642}">
      <dgm:prSet phldrT="[Tekst]"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Rotacija</a:t>
          </a:r>
        </a:p>
      </dgm:t>
    </dgm:pt>
    <dgm:pt modelId="{64D2B2C1-6F01-442E-B534-4E58A7B2C4C4}" type="parTrans" cxnId="{11FFF8FE-CF40-4F44-BAAE-2CB43CD212EA}">
      <dgm:prSet/>
      <dgm:spPr/>
      <dgm:t>
        <a:bodyPr/>
        <a:lstStyle/>
        <a:p>
          <a:endParaRPr lang="hr-HR"/>
        </a:p>
      </dgm:t>
    </dgm:pt>
    <dgm:pt modelId="{EC27E9FA-C941-4E47-A8CE-19E842C1DE58}" type="sibTrans" cxnId="{11FFF8FE-CF40-4F44-BAAE-2CB43CD212EA}">
      <dgm:prSet/>
      <dgm:spPr/>
      <dgm:t>
        <a:bodyPr/>
        <a:lstStyle/>
        <a:p>
          <a:endParaRPr lang="hr-HR"/>
        </a:p>
      </dgm:t>
    </dgm:pt>
    <dgm:pt modelId="{AE8AC34F-192B-4E00-9894-292138453A77}" type="pres">
      <dgm:prSet presAssocID="{B2C4765B-87C3-4C73-A284-BE2C7BA1198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F2205C-A468-4460-B90E-B9281C8FB1F8}" type="pres">
      <dgm:prSet presAssocID="{42301174-B5DF-41BC-8D4B-C48701229394}" presName="centerShape" presStyleLbl="node0" presStyleIdx="0" presStyleCnt="1" custScaleX="122782"/>
      <dgm:spPr/>
    </dgm:pt>
    <dgm:pt modelId="{22BCFD56-F70D-400F-8040-296087CB9E49}" type="pres">
      <dgm:prSet presAssocID="{8FE4E7E7-60EB-470F-94EC-929885C7743C}" presName="node" presStyleLbl="node1" presStyleIdx="0" presStyleCnt="5">
        <dgm:presLayoutVars>
          <dgm:bulletEnabled val="1"/>
        </dgm:presLayoutVars>
      </dgm:prSet>
      <dgm:spPr/>
    </dgm:pt>
    <dgm:pt modelId="{C58A2F93-5F61-42CB-897C-0F21082A7E67}" type="pres">
      <dgm:prSet presAssocID="{8FE4E7E7-60EB-470F-94EC-929885C7743C}" presName="dummy" presStyleCnt="0"/>
      <dgm:spPr/>
    </dgm:pt>
    <dgm:pt modelId="{A381C17A-F0D1-48F5-A041-973D3AC3AFFE}" type="pres">
      <dgm:prSet presAssocID="{ADC896C8-E179-45F7-9F28-F1BCBEE3A01F}" presName="sibTrans" presStyleLbl="sibTrans2D1" presStyleIdx="0" presStyleCnt="5"/>
      <dgm:spPr/>
    </dgm:pt>
    <dgm:pt modelId="{2E1962B9-D754-46DF-A9F1-B1DF9B3991AF}" type="pres">
      <dgm:prSet presAssocID="{D556807F-31F5-4E27-843E-C12335500221}" presName="node" presStyleLbl="node1" presStyleIdx="1" presStyleCnt="5">
        <dgm:presLayoutVars>
          <dgm:bulletEnabled val="1"/>
        </dgm:presLayoutVars>
      </dgm:prSet>
      <dgm:spPr/>
    </dgm:pt>
    <dgm:pt modelId="{01EB6B72-A071-4523-9AB2-62C8B3AA8FB6}" type="pres">
      <dgm:prSet presAssocID="{D556807F-31F5-4E27-843E-C12335500221}" presName="dummy" presStyleCnt="0"/>
      <dgm:spPr/>
    </dgm:pt>
    <dgm:pt modelId="{F2D15B75-BBAB-41A7-992E-2C7FBF3504B2}" type="pres">
      <dgm:prSet presAssocID="{27955034-BE52-49AB-BFF4-0FCEA392E8FC}" presName="sibTrans" presStyleLbl="sibTrans2D1" presStyleIdx="1" presStyleCnt="5"/>
      <dgm:spPr/>
    </dgm:pt>
    <dgm:pt modelId="{3E0590AD-4C89-4E34-9D6F-9A7E58A5B24E}" type="pres">
      <dgm:prSet presAssocID="{E86486E4-22F3-4541-9E77-D7CB0E5BA761}" presName="node" presStyleLbl="node1" presStyleIdx="2" presStyleCnt="5" custScaleX="111155">
        <dgm:presLayoutVars>
          <dgm:bulletEnabled val="1"/>
        </dgm:presLayoutVars>
      </dgm:prSet>
      <dgm:spPr/>
    </dgm:pt>
    <dgm:pt modelId="{5B0D8856-695E-4061-8E20-ACA95DFF7A48}" type="pres">
      <dgm:prSet presAssocID="{E86486E4-22F3-4541-9E77-D7CB0E5BA761}" presName="dummy" presStyleCnt="0"/>
      <dgm:spPr/>
    </dgm:pt>
    <dgm:pt modelId="{CF94AE28-166F-4AF9-AE19-0B1A614CDFF2}" type="pres">
      <dgm:prSet presAssocID="{26C30DC8-FB72-403F-B059-DA8701048EA1}" presName="sibTrans" presStyleLbl="sibTrans2D1" presStyleIdx="2" presStyleCnt="5"/>
      <dgm:spPr/>
    </dgm:pt>
    <dgm:pt modelId="{AAD5A908-2EB2-42AF-B794-AFAD6B9A2D1D}" type="pres">
      <dgm:prSet presAssocID="{7029ECEF-81B6-455F-9847-DEB3534EEF9D}" presName="node" presStyleLbl="node1" presStyleIdx="3" presStyleCnt="5" custScaleX="128695">
        <dgm:presLayoutVars>
          <dgm:bulletEnabled val="1"/>
        </dgm:presLayoutVars>
      </dgm:prSet>
      <dgm:spPr/>
    </dgm:pt>
    <dgm:pt modelId="{25D9C33A-FF5D-4EF7-89C9-7FBD4E1A68C8}" type="pres">
      <dgm:prSet presAssocID="{7029ECEF-81B6-455F-9847-DEB3534EEF9D}" presName="dummy" presStyleCnt="0"/>
      <dgm:spPr/>
    </dgm:pt>
    <dgm:pt modelId="{09E0F054-3289-4BAC-B701-B1B382B5B3EA}" type="pres">
      <dgm:prSet presAssocID="{48E32B60-5E19-4188-A9C9-C09B289BB89A}" presName="sibTrans" presStyleLbl="sibTrans2D1" presStyleIdx="3" presStyleCnt="5"/>
      <dgm:spPr/>
    </dgm:pt>
    <dgm:pt modelId="{6551E15E-28C5-4E13-885E-50DDEECC1AF5}" type="pres">
      <dgm:prSet presAssocID="{8E810950-60A8-4BD9-B0FD-E97C9C1A0642}" presName="node" presStyleLbl="node1" presStyleIdx="4" presStyleCnt="5">
        <dgm:presLayoutVars>
          <dgm:bulletEnabled val="1"/>
        </dgm:presLayoutVars>
      </dgm:prSet>
      <dgm:spPr/>
    </dgm:pt>
    <dgm:pt modelId="{2AFC0952-486B-43CC-8B8C-01BA1A7CCA75}" type="pres">
      <dgm:prSet presAssocID="{8E810950-60A8-4BD9-B0FD-E97C9C1A0642}" presName="dummy" presStyleCnt="0"/>
      <dgm:spPr/>
    </dgm:pt>
    <dgm:pt modelId="{7CE60ECA-56AA-4CEE-855A-F3982C47ABBD}" type="pres">
      <dgm:prSet presAssocID="{EC27E9FA-C941-4E47-A8CE-19E842C1DE58}" presName="sibTrans" presStyleLbl="sibTrans2D1" presStyleIdx="4" presStyleCnt="5"/>
      <dgm:spPr/>
    </dgm:pt>
  </dgm:ptLst>
  <dgm:cxnLst>
    <dgm:cxn modelId="{3E403314-ACBE-4D38-B783-007C5346168C}" type="presOf" srcId="{EC27E9FA-C941-4E47-A8CE-19E842C1DE58}" destId="{7CE60ECA-56AA-4CEE-855A-F3982C47ABBD}" srcOrd="0" destOrd="0" presId="urn:microsoft.com/office/officeart/2005/8/layout/radial6"/>
    <dgm:cxn modelId="{EAED1B21-BC32-486D-9480-E4B049221243}" type="presOf" srcId="{27955034-BE52-49AB-BFF4-0FCEA392E8FC}" destId="{F2D15B75-BBAB-41A7-992E-2C7FBF3504B2}" srcOrd="0" destOrd="0" presId="urn:microsoft.com/office/officeart/2005/8/layout/radial6"/>
    <dgm:cxn modelId="{92793023-AE38-4598-B565-B9E6B34D96D9}" type="presOf" srcId="{8E810950-60A8-4BD9-B0FD-E97C9C1A0642}" destId="{6551E15E-28C5-4E13-885E-50DDEECC1AF5}" srcOrd="0" destOrd="0" presId="urn:microsoft.com/office/officeart/2005/8/layout/radial6"/>
    <dgm:cxn modelId="{43FBE425-383D-4592-BCE6-36E4223A0DE1}" type="presOf" srcId="{D556807F-31F5-4E27-843E-C12335500221}" destId="{2E1962B9-D754-46DF-A9F1-B1DF9B3991AF}" srcOrd="0" destOrd="0" presId="urn:microsoft.com/office/officeart/2005/8/layout/radial6"/>
    <dgm:cxn modelId="{CE1ED033-D75C-4A4B-99B7-7D1551CF0071}" srcId="{42301174-B5DF-41BC-8D4B-C48701229394}" destId="{7029ECEF-81B6-455F-9847-DEB3534EEF9D}" srcOrd="3" destOrd="0" parTransId="{7A62B17B-D086-46E5-BD05-4E7528E76C80}" sibTransId="{48E32B60-5E19-4188-A9C9-C09B289BB89A}"/>
    <dgm:cxn modelId="{97145244-F082-4A1F-A150-5107E713166D}" type="presOf" srcId="{8FE4E7E7-60EB-470F-94EC-929885C7743C}" destId="{22BCFD56-F70D-400F-8040-296087CB9E49}" srcOrd="0" destOrd="0" presId="urn:microsoft.com/office/officeart/2005/8/layout/radial6"/>
    <dgm:cxn modelId="{24909048-1AD4-452E-8DC8-1DF711CCE83E}" srcId="{42301174-B5DF-41BC-8D4B-C48701229394}" destId="{8FE4E7E7-60EB-470F-94EC-929885C7743C}" srcOrd="0" destOrd="0" parTransId="{4064C3B4-16DA-4967-902D-56741CB84C73}" sibTransId="{ADC896C8-E179-45F7-9F28-F1BCBEE3A01F}"/>
    <dgm:cxn modelId="{8157A949-D6A2-4BFF-A1D8-CE446EE5FBA9}" type="presOf" srcId="{42301174-B5DF-41BC-8D4B-C48701229394}" destId="{C4F2205C-A468-4460-B90E-B9281C8FB1F8}" srcOrd="0" destOrd="0" presId="urn:microsoft.com/office/officeart/2005/8/layout/radial6"/>
    <dgm:cxn modelId="{BFD2F16E-13A8-4DF9-9A80-0BA887CF1AB0}" type="presOf" srcId="{26C30DC8-FB72-403F-B059-DA8701048EA1}" destId="{CF94AE28-166F-4AF9-AE19-0B1A614CDFF2}" srcOrd="0" destOrd="0" presId="urn:microsoft.com/office/officeart/2005/8/layout/radial6"/>
    <dgm:cxn modelId="{20BE285A-5390-4F66-8907-FFB348BBDFEF}" srcId="{42301174-B5DF-41BC-8D4B-C48701229394}" destId="{D556807F-31F5-4E27-843E-C12335500221}" srcOrd="1" destOrd="0" parTransId="{1739A1EF-0293-4E23-906E-BCE2BB3C12A9}" sibTransId="{27955034-BE52-49AB-BFF4-0FCEA392E8FC}"/>
    <dgm:cxn modelId="{05354786-834A-4431-AF81-D301C5A5CD55}" type="presOf" srcId="{B2C4765B-87C3-4C73-A284-BE2C7BA1198A}" destId="{AE8AC34F-192B-4E00-9894-292138453A77}" srcOrd="0" destOrd="0" presId="urn:microsoft.com/office/officeart/2005/8/layout/radial6"/>
    <dgm:cxn modelId="{92968B8A-DB78-4611-B53B-27EFFBD99F4B}" type="presOf" srcId="{ADC896C8-E179-45F7-9F28-F1BCBEE3A01F}" destId="{A381C17A-F0D1-48F5-A041-973D3AC3AFFE}" srcOrd="0" destOrd="0" presId="urn:microsoft.com/office/officeart/2005/8/layout/radial6"/>
    <dgm:cxn modelId="{5CC5F6C6-A860-499F-AA3F-1E66F3759C16}" srcId="{B2C4765B-87C3-4C73-A284-BE2C7BA1198A}" destId="{42301174-B5DF-41BC-8D4B-C48701229394}" srcOrd="0" destOrd="0" parTransId="{F47F685B-F7F5-404D-A9B7-31AC5881CC37}" sibTransId="{D8674B6B-3E9F-414F-BF53-F13131743923}"/>
    <dgm:cxn modelId="{E2BD04D5-4E65-4902-84C9-66A284A7E2C1}" type="presOf" srcId="{E86486E4-22F3-4541-9E77-D7CB0E5BA761}" destId="{3E0590AD-4C89-4E34-9D6F-9A7E58A5B24E}" srcOrd="0" destOrd="0" presId="urn:microsoft.com/office/officeart/2005/8/layout/radial6"/>
    <dgm:cxn modelId="{8DEE1ED7-DE3E-4917-A20C-BD54FE5F9478}" type="presOf" srcId="{7029ECEF-81B6-455F-9847-DEB3534EEF9D}" destId="{AAD5A908-2EB2-42AF-B794-AFAD6B9A2D1D}" srcOrd="0" destOrd="0" presId="urn:microsoft.com/office/officeart/2005/8/layout/radial6"/>
    <dgm:cxn modelId="{DE2A71E3-AD21-4986-9DE5-B1688283789D}" type="presOf" srcId="{48E32B60-5E19-4188-A9C9-C09B289BB89A}" destId="{09E0F054-3289-4BAC-B701-B1B382B5B3EA}" srcOrd="0" destOrd="0" presId="urn:microsoft.com/office/officeart/2005/8/layout/radial6"/>
    <dgm:cxn modelId="{357A2BEC-CBC9-4F6D-9C70-1A8E5E960C5E}" srcId="{42301174-B5DF-41BC-8D4B-C48701229394}" destId="{E86486E4-22F3-4541-9E77-D7CB0E5BA761}" srcOrd="2" destOrd="0" parTransId="{72CFE276-99A0-4884-9F57-BBADDAF5E9AD}" sibTransId="{26C30DC8-FB72-403F-B059-DA8701048EA1}"/>
    <dgm:cxn modelId="{11FFF8FE-CF40-4F44-BAAE-2CB43CD212EA}" srcId="{42301174-B5DF-41BC-8D4B-C48701229394}" destId="{8E810950-60A8-4BD9-B0FD-E97C9C1A0642}" srcOrd="4" destOrd="0" parTransId="{64D2B2C1-6F01-442E-B534-4E58A7B2C4C4}" sibTransId="{EC27E9FA-C941-4E47-A8CE-19E842C1DE58}"/>
    <dgm:cxn modelId="{2DD2FADA-8D6B-472E-B7D1-D3A5FA9F170C}" type="presParOf" srcId="{AE8AC34F-192B-4E00-9894-292138453A77}" destId="{C4F2205C-A468-4460-B90E-B9281C8FB1F8}" srcOrd="0" destOrd="0" presId="urn:microsoft.com/office/officeart/2005/8/layout/radial6"/>
    <dgm:cxn modelId="{23A5F6EA-4A71-4B67-9ADF-667141DAE68A}" type="presParOf" srcId="{AE8AC34F-192B-4E00-9894-292138453A77}" destId="{22BCFD56-F70D-400F-8040-296087CB9E49}" srcOrd="1" destOrd="0" presId="urn:microsoft.com/office/officeart/2005/8/layout/radial6"/>
    <dgm:cxn modelId="{3C376B58-AE24-4C7A-9A5A-6A4083843304}" type="presParOf" srcId="{AE8AC34F-192B-4E00-9894-292138453A77}" destId="{C58A2F93-5F61-42CB-897C-0F21082A7E67}" srcOrd="2" destOrd="0" presId="urn:microsoft.com/office/officeart/2005/8/layout/radial6"/>
    <dgm:cxn modelId="{FEDA740B-0640-4E33-BF0C-6E2188A1BB46}" type="presParOf" srcId="{AE8AC34F-192B-4E00-9894-292138453A77}" destId="{A381C17A-F0D1-48F5-A041-973D3AC3AFFE}" srcOrd="3" destOrd="0" presId="urn:microsoft.com/office/officeart/2005/8/layout/radial6"/>
    <dgm:cxn modelId="{32E31EC0-DBC5-4C2B-A260-7B5426A32F27}" type="presParOf" srcId="{AE8AC34F-192B-4E00-9894-292138453A77}" destId="{2E1962B9-D754-46DF-A9F1-B1DF9B3991AF}" srcOrd="4" destOrd="0" presId="urn:microsoft.com/office/officeart/2005/8/layout/radial6"/>
    <dgm:cxn modelId="{D727826C-B2E9-49E5-BDF7-29EEE733D69A}" type="presParOf" srcId="{AE8AC34F-192B-4E00-9894-292138453A77}" destId="{01EB6B72-A071-4523-9AB2-62C8B3AA8FB6}" srcOrd="5" destOrd="0" presId="urn:microsoft.com/office/officeart/2005/8/layout/radial6"/>
    <dgm:cxn modelId="{C949A461-7732-4078-B319-DE3680F43A62}" type="presParOf" srcId="{AE8AC34F-192B-4E00-9894-292138453A77}" destId="{F2D15B75-BBAB-41A7-992E-2C7FBF3504B2}" srcOrd="6" destOrd="0" presId="urn:microsoft.com/office/officeart/2005/8/layout/radial6"/>
    <dgm:cxn modelId="{FAF4AA0A-6F82-47F7-B3A2-7755BFD147C2}" type="presParOf" srcId="{AE8AC34F-192B-4E00-9894-292138453A77}" destId="{3E0590AD-4C89-4E34-9D6F-9A7E58A5B24E}" srcOrd="7" destOrd="0" presId="urn:microsoft.com/office/officeart/2005/8/layout/radial6"/>
    <dgm:cxn modelId="{01A15AA7-EB35-42C3-8B91-FBD718C47981}" type="presParOf" srcId="{AE8AC34F-192B-4E00-9894-292138453A77}" destId="{5B0D8856-695E-4061-8E20-ACA95DFF7A48}" srcOrd="8" destOrd="0" presId="urn:microsoft.com/office/officeart/2005/8/layout/radial6"/>
    <dgm:cxn modelId="{D993ED27-F332-49A9-B407-8B6D9F612B85}" type="presParOf" srcId="{AE8AC34F-192B-4E00-9894-292138453A77}" destId="{CF94AE28-166F-4AF9-AE19-0B1A614CDFF2}" srcOrd="9" destOrd="0" presId="urn:microsoft.com/office/officeart/2005/8/layout/radial6"/>
    <dgm:cxn modelId="{B838F5EB-AF17-47A2-AF76-6FC7FC2D3E53}" type="presParOf" srcId="{AE8AC34F-192B-4E00-9894-292138453A77}" destId="{AAD5A908-2EB2-42AF-B794-AFAD6B9A2D1D}" srcOrd="10" destOrd="0" presId="urn:microsoft.com/office/officeart/2005/8/layout/radial6"/>
    <dgm:cxn modelId="{8DA0B510-C4CE-4D15-903C-1ECFC873B9A6}" type="presParOf" srcId="{AE8AC34F-192B-4E00-9894-292138453A77}" destId="{25D9C33A-FF5D-4EF7-89C9-7FBD4E1A68C8}" srcOrd="11" destOrd="0" presId="urn:microsoft.com/office/officeart/2005/8/layout/radial6"/>
    <dgm:cxn modelId="{F4EA2D44-A3A0-40DC-9DFB-47AE199E55DC}" type="presParOf" srcId="{AE8AC34F-192B-4E00-9894-292138453A77}" destId="{09E0F054-3289-4BAC-B701-B1B382B5B3EA}" srcOrd="12" destOrd="0" presId="urn:microsoft.com/office/officeart/2005/8/layout/radial6"/>
    <dgm:cxn modelId="{9F013BB2-603D-444E-8217-FA85D1B19893}" type="presParOf" srcId="{AE8AC34F-192B-4E00-9894-292138453A77}" destId="{6551E15E-28C5-4E13-885E-50DDEECC1AF5}" srcOrd="13" destOrd="0" presId="urn:microsoft.com/office/officeart/2005/8/layout/radial6"/>
    <dgm:cxn modelId="{42681794-CDEE-46B9-92D4-C3F2ACC4D277}" type="presParOf" srcId="{AE8AC34F-192B-4E00-9894-292138453A77}" destId="{2AFC0952-486B-43CC-8B8C-01BA1A7CCA75}" srcOrd="14" destOrd="0" presId="urn:microsoft.com/office/officeart/2005/8/layout/radial6"/>
    <dgm:cxn modelId="{1559B2C0-74A8-4164-B667-14D8C70CFD27}" type="presParOf" srcId="{AE8AC34F-192B-4E00-9894-292138453A77}" destId="{7CE60ECA-56AA-4CEE-855A-F3982C47ABB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60ECA-56AA-4CEE-855A-F3982C47ABBD}">
      <dsp:nvSpPr>
        <dsp:cNvPr id="0" name=""/>
        <dsp:cNvSpPr/>
      </dsp:nvSpPr>
      <dsp:spPr>
        <a:xfrm>
          <a:off x="1771306" y="763089"/>
          <a:ext cx="5098347" cy="5098347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0F054-3289-4BAC-B701-B1B382B5B3EA}">
      <dsp:nvSpPr>
        <dsp:cNvPr id="0" name=""/>
        <dsp:cNvSpPr/>
      </dsp:nvSpPr>
      <dsp:spPr>
        <a:xfrm>
          <a:off x="1771306" y="763089"/>
          <a:ext cx="5098347" cy="5098347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4AE28-166F-4AF9-AE19-0B1A614CDFF2}">
      <dsp:nvSpPr>
        <dsp:cNvPr id="0" name=""/>
        <dsp:cNvSpPr/>
      </dsp:nvSpPr>
      <dsp:spPr>
        <a:xfrm>
          <a:off x="1771306" y="763089"/>
          <a:ext cx="5098347" cy="5098347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15B75-BBAB-41A7-992E-2C7FBF3504B2}">
      <dsp:nvSpPr>
        <dsp:cNvPr id="0" name=""/>
        <dsp:cNvSpPr/>
      </dsp:nvSpPr>
      <dsp:spPr>
        <a:xfrm>
          <a:off x="1771306" y="763089"/>
          <a:ext cx="5098347" cy="5098347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1C17A-F0D1-48F5-A041-973D3AC3AFFE}">
      <dsp:nvSpPr>
        <dsp:cNvPr id="0" name=""/>
        <dsp:cNvSpPr/>
      </dsp:nvSpPr>
      <dsp:spPr>
        <a:xfrm>
          <a:off x="1771306" y="763089"/>
          <a:ext cx="5098347" cy="5098347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2205C-A468-4460-B90E-B9281C8FB1F8}">
      <dsp:nvSpPr>
        <dsp:cNvPr id="0" name=""/>
        <dsp:cNvSpPr/>
      </dsp:nvSpPr>
      <dsp:spPr>
        <a:xfrm>
          <a:off x="2880317" y="2139320"/>
          <a:ext cx="2880325" cy="2345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Preslikavanja ravnine</a:t>
          </a:r>
        </a:p>
      </dsp:txBody>
      <dsp:txXfrm>
        <a:off x="3302131" y="2482867"/>
        <a:ext cx="2036697" cy="1658791"/>
      </dsp:txXfrm>
    </dsp:sp>
    <dsp:sp modelId="{22BCFD56-F70D-400F-8040-296087CB9E49}">
      <dsp:nvSpPr>
        <dsp:cNvPr id="0" name=""/>
        <dsp:cNvSpPr/>
      </dsp:nvSpPr>
      <dsp:spPr>
        <a:xfrm>
          <a:off x="3499420" y="1145"/>
          <a:ext cx="1642119" cy="1642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Vektori</a:t>
          </a:r>
        </a:p>
      </dsp:txBody>
      <dsp:txXfrm>
        <a:off x="3739903" y="241628"/>
        <a:ext cx="1161153" cy="1161153"/>
      </dsp:txXfrm>
    </dsp:sp>
    <dsp:sp modelId="{2E1962B9-D754-46DF-A9F1-B1DF9B3991AF}">
      <dsp:nvSpPr>
        <dsp:cNvPr id="0" name=""/>
        <dsp:cNvSpPr/>
      </dsp:nvSpPr>
      <dsp:spPr>
        <a:xfrm>
          <a:off x="5867605" y="1721732"/>
          <a:ext cx="1642119" cy="1642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Osna simetrija</a:t>
          </a:r>
        </a:p>
      </dsp:txBody>
      <dsp:txXfrm>
        <a:off x="6108088" y="1962215"/>
        <a:ext cx="1161153" cy="1161153"/>
      </dsp:txXfrm>
    </dsp:sp>
    <dsp:sp modelId="{3E0590AD-4C89-4E34-9D6F-9A7E58A5B24E}">
      <dsp:nvSpPr>
        <dsp:cNvPr id="0" name=""/>
        <dsp:cNvSpPr/>
      </dsp:nvSpPr>
      <dsp:spPr>
        <a:xfrm>
          <a:off x="4871449" y="4505701"/>
          <a:ext cx="1825298" cy="1642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Centralna simetrija</a:t>
          </a:r>
        </a:p>
      </dsp:txBody>
      <dsp:txXfrm>
        <a:off x="5138758" y="4746184"/>
        <a:ext cx="1290680" cy="1161153"/>
      </dsp:txXfrm>
    </dsp:sp>
    <dsp:sp modelId="{AAD5A908-2EB2-42AF-B794-AFAD6B9A2D1D}">
      <dsp:nvSpPr>
        <dsp:cNvPr id="0" name=""/>
        <dsp:cNvSpPr/>
      </dsp:nvSpPr>
      <dsp:spPr>
        <a:xfrm>
          <a:off x="1800197" y="4505701"/>
          <a:ext cx="2113326" cy="1642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Translacija</a:t>
          </a:r>
        </a:p>
      </dsp:txBody>
      <dsp:txXfrm>
        <a:off x="2109686" y="4746184"/>
        <a:ext cx="1494348" cy="1161153"/>
      </dsp:txXfrm>
    </dsp:sp>
    <dsp:sp modelId="{6551E15E-28C5-4E13-885E-50DDEECC1AF5}">
      <dsp:nvSpPr>
        <dsp:cNvPr id="0" name=""/>
        <dsp:cNvSpPr/>
      </dsp:nvSpPr>
      <dsp:spPr>
        <a:xfrm>
          <a:off x="1131234" y="1721732"/>
          <a:ext cx="1642119" cy="1642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Rotacija</a:t>
          </a:r>
        </a:p>
      </dsp:txBody>
      <dsp:txXfrm>
        <a:off x="1371717" y="1962215"/>
        <a:ext cx="1161153" cy="1161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240BB98F-8857-4649-900B-86FC9F8CFBC9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45ADF7-6D76-4959-BB99-E6FF8EA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C32F-EE35-4D12-85FC-53C43E9D24D8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3E5596-2015-4AD4-82CC-28E592BD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C24E16-E8E8-42F3-8171-664739B9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D3B2-7125-47F8-902A-810B5BD5651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973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9A309-47D7-445B-A79B-D55190C0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DD36-FBAA-4BDE-B144-88274D8E0F77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B5AD7-D912-44CE-B244-CA7E395F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81B53-307D-4E1A-BA83-262A3D03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FA12-E0AF-42FA-88F4-6D9EB216D59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0043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3123E-FABA-4A18-9842-D29C9BD8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A6B4-2078-4D24-BDED-7F9A005AD8DA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94C76-D630-4B39-868A-D5AA17D2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82BAE-BA81-4A5A-854D-47F303ED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7CA7-C47C-46AC-B5F7-4A61AFBD2A4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6032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44076-D090-4F5A-BD0B-19332341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2392-2F33-4DA3-B129-13F3A55EC556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71BC4-7215-4DC3-984D-D77E6FF1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C30BC-A047-4814-8248-7BB5C9E3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A98E-1ED8-41D2-884B-9E9A0B57438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6598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BCC411D2-5D76-4602-9C92-F6EF3AE29075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1FD6B6-E8DF-432E-A0DF-FF14D3A9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7CAF-A97B-4EA0-9843-ED09F4131421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9A1F8-3187-42C5-9F12-70917C2B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764ECD-76B9-4E5E-A422-8372F62A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D824-0CA9-4B00-ABEA-B681658DC1A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54457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5FFCC6-CA53-408C-94E9-972097BE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DBED-C2BC-44BC-A3D9-505CD30E3507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B3F50E-5A9F-45B5-923E-F0929077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89DB1-5640-4B67-A761-848E81F0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BDDD-FBFA-4E10-BB96-E1846E6EAD8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5412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9962395A-99B9-464E-8309-EF87A3E74608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C52B18D-1C81-4676-A151-22E5877F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D320-FF11-4EC3-91CD-C3D62B2D703D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B07DDF6-32B0-4A9F-9D94-BB9230D5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5FC8DC1-2845-41FC-9396-74150FFD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8AC4-FB50-407F-9118-788DA97D7E7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0361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15AA5BD-0962-4CBC-A86F-0137BDA2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F15A-7539-4AED-9D7F-F205818CC68A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486F9B-B623-4EF6-9F24-64621332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2DB7C0-64A8-4834-869B-CAFBE890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7F30-3DD7-4AB1-B960-7D867EA8697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377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79B157-5BF9-4B25-86F4-10C191B1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DEB2-BB41-4EA5-B4F8-3A49B9B6F8CA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4D95C2-AC48-4469-83AF-5E8F8514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CAE0B0-DE97-416D-B2CD-09F6C66D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74E1-3335-4DAF-81FD-634DDF11036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2296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8C4B667E-DBD2-4D29-AB08-8FAA7017895F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F982E92-E0EC-49A9-BE1B-87A3FF44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C38F-4BF0-420E-A28A-628BE73525F6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5A2E1D-C2EC-4FDC-BFD6-47522BA6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3D9CA11-15DB-4E75-9BF2-572D3E6B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096FC-4FCB-4BE2-8C53-B128C325FE3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590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542D4C-E505-4835-9CBF-C71DD696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3A6A-2B48-4CAF-B416-BEC73805E530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CD6B45-FAB9-4151-ABD8-6E812815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08C5B4-48D3-4D65-875B-5D0D3D18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AE99-CD2B-4858-A8C9-EE3EE18AB08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2707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6A4457-494E-4C20-9A16-1BE6919E3189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916AC-C821-426C-9CD9-A8DB3E07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5C3CEFB-3E7E-4913-93DD-63E5B709C2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122DB-FFF9-4CB8-AF7C-6CA6BA97C2D2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331E6-026D-40E7-883F-ACD0543F2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506548F-D2BE-4CBD-9731-5B2070BD36C2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F0FF-D126-4C28-A983-FB9FD3E2A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CC816-0D3D-43EE-9C8E-8F4ECA858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91817B-F0B2-4AF1-85E7-B51FE810A0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62" r:id="rId2"/>
    <p:sldLayoutId id="2147483970" r:id="rId3"/>
    <p:sldLayoutId id="2147483963" r:id="rId4"/>
    <p:sldLayoutId id="2147483971" r:id="rId5"/>
    <p:sldLayoutId id="2147483964" r:id="rId6"/>
    <p:sldLayoutId id="2147483965" r:id="rId7"/>
    <p:sldLayoutId id="2147483972" r:id="rId8"/>
    <p:sldLayoutId id="2147483966" r:id="rId9"/>
    <p:sldLayoutId id="2147483967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C8D92FC7-0526-4CFF-8D0C-9CDE3040A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Pokreni dijaprojekciju</a:t>
            </a:r>
          </a:p>
        </p:txBody>
      </p:sp>
      <p:sp>
        <p:nvSpPr>
          <p:cNvPr id="6148" name="TekstniOkvir 15">
            <a:extLst>
              <a:ext uri="{FF2B5EF4-FFF2-40B4-BE49-F238E27FC236}">
                <a16:creationId xmlns:a16="http://schemas.microsoft.com/office/drawing/2014/main" id="{D31EBFEB-732F-4FB6-A808-AE6D6308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754313"/>
            <a:ext cx="1073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/>
              <a:t>Klikni </a:t>
            </a:r>
            <a:r>
              <a:rPr lang="hr-HR" altLang="sr-Latn-RS">
                <a:sym typeface="Wingdings" panose="05000000000000000000" pitchFamily="2" charset="2"/>
              </a:rPr>
              <a:t></a:t>
            </a:r>
            <a:endParaRPr lang="hr-HR" altLang="sr-Latn-RS"/>
          </a:p>
        </p:txBody>
      </p:sp>
      <p:pic>
        <p:nvPicPr>
          <p:cNvPr id="3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420F352C-B17E-4570-B00B-9C21981289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B4BF10EF-E1AC-4973-9F6A-4A25630B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49275"/>
            <a:ext cx="2952750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/>
              <a:t>U šestar uzmi udaljenost od </a:t>
            </a:r>
            <a:r>
              <a:rPr lang="hr-HR" altLang="sr-Latn-RS" i="1"/>
              <a:t>C</a:t>
            </a:r>
            <a:r>
              <a:rPr lang="hr-HR" altLang="sr-Latn-RS"/>
              <a:t> do presjeka pripadnoga polupravca i pravca </a:t>
            </a:r>
            <a:r>
              <a:rPr lang="hr-HR" altLang="sr-Latn-RS" i="1"/>
              <a:t>s</a:t>
            </a:r>
            <a:r>
              <a:rPr lang="hr-HR" altLang="sr-Latn-RS"/>
              <a:t> te je nanesi s druge strane pravca </a:t>
            </a:r>
            <a:r>
              <a:rPr lang="hr-HR" altLang="sr-Latn-RS" i="1"/>
              <a:t>s.</a:t>
            </a:r>
            <a:endParaRPr lang="en-US" altLang="sr-Latn-RS" i="1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7CA1F77-AE76-4F5E-8A23-1899E502D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49275"/>
            <a:ext cx="2952750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/>
              <a:t>U šestar uzmi udaljenost od </a:t>
            </a:r>
            <a:r>
              <a:rPr lang="hr-HR" altLang="sr-Latn-RS" i="1"/>
              <a:t>B</a:t>
            </a:r>
            <a:r>
              <a:rPr lang="hr-HR" altLang="sr-Latn-RS"/>
              <a:t> do presjeka pripadnoga polupravca i pravca </a:t>
            </a:r>
            <a:r>
              <a:rPr lang="hr-HR" altLang="sr-Latn-RS" i="1"/>
              <a:t>s</a:t>
            </a:r>
            <a:r>
              <a:rPr lang="hr-HR" altLang="sr-Latn-RS"/>
              <a:t> te je nanesi s druge strane pravca </a:t>
            </a:r>
            <a:r>
              <a:rPr lang="hr-HR" altLang="sr-Latn-RS" i="1"/>
              <a:t>s</a:t>
            </a:r>
            <a:r>
              <a:rPr lang="hr-HR" altLang="sr-Latn-RS"/>
              <a:t>.</a:t>
            </a:r>
            <a:endParaRPr lang="en-US" altLang="sr-Latn-RS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62108D21-A0D8-4877-A87C-B7861B7A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49275"/>
            <a:ext cx="2952750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/>
              <a:t>U šestar uzmi udaljenost od </a:t>
            </a:r>
            <a:r>
              <a:rPr lang="hr-HR" altLang="sr-Latn-RS" i="1"/>
              <a:t>A</a:t>
            </a:r>
            <a:r>
              <a:rPr lang="hr-HR" altLang="sr-Latn-RS"/>
              <a:t> do presjeka pripadnoga polupravca i pravca </a:t>
            </a:r>
            <a:r>
              <a:rPr lang="hr-HR" altLang="sr-Latn-RS" i="1"/>
              <a:t>s</a:t>
            </a:r>
            <a:r>
              <a:rPr lang="hr-HR" altLang="sr-Latn-RS"/>
              <a:t> te je nanesi s druge strane pravca </a:t>
            </a:r>
            <a:r>
              <a:rPr lang="hr-HR" altLang="sr-Latn-RS" i="1"/>
              <a:t>s</a:t>
            </a:r>
            <a:r>
              <a:rPr lang="hr-HR" altLang="sr-Latn-RS"/>
              <a:t>.</a:t>
            </a:r>
            <a:endParaRPr lang="en-US" altLang="sr-Latn-R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992F999-F126-4444-9076-2882B492D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3243263"/>
            <a:ext cx="120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100">
                <a:solidFill>
                  <a:srgbClr val="000000"/>
                </a:solidFill>
              </a:rPr>
              <a:t>B'</a:t>
            </a:r>
            <a:endParaRPr lang="en-US" altLang="sr-Latn-RS"/>
          </a:p>
        </p:txBody>
      </p:sp>
      <p:sp>
        <p:nvSpPr>
          <p:cNvPr id="6150" name="Arc 6">
            <a:extLst>
              <a:ext uri="{FF2B5EF4-FFF2-40B4-BE49-F238E27FC236}">
                <a16:creationId xmlns:a16="http://schemas.microsoft.com/office/drawing/2014/main" id="{2C26DFA9-E60C-4AC2-BCB3-F1C9F01AE414}"/>
              </a:ext>
            </a:extLst>
          </p:cNvPr>
          <p:cNvSpPr>
            <a:spLocks/>
          </p:cNvSpPr>
          <p:nvPr/>
        </p:nvSpPr>
        <p:spPr bwMode="auto">
          <a:xfrm>
            <a:off x="3722688" y="3314700"/>
            <a:ext cx="763587" cy="323850"/>
          </a:xfrm>
          <a:custGeom>
            <a:avLst/>
            <a:gdLst>
              <a:gd name="T0" fmla="*/ 2147483646 w 21600"/>
              <a:gd name="T1" fmla="*/ 0 h 9232"/>
              <a:gd name="T2" fmla="*/ 2147483646 w 21600"/>
              <a:gd name="T3" fmla="*/ 2147483646 h 9232"/>
              <a:gd name="T4" fmla="*/ 0 w 21600"/>
              <a:gd name="T5" fmla="*/ 2092656154 h 9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9232" fill="none" extrusionOk="0">
                <a:moveTo>
                  <a:pt x="21555" y="0"/>
                </a:moveTo>
                <a:cubicBezTo>
                  <a:pt x="21585" y="460"/>
                  <a:pt x="21600" y="920"/>
                  <a:pt x="21600" y="1382"/>
                </a:cubicBezTo>
                <a:cubicBezTo>
                  <a:pt x="21600" y="4067"/>
                  <a:pt x="21099" y="6729"/>
                  <a:pt x="20123" y="9232"/>
                </a:cubicBezTo>
              </a:path>
              <a:path w="21600" h="9232" stroke="0" extrusionOk="0">
                <a:moveTo>
                  <a:pt x="21555" y="0"/>
                </a:moveTo>
                <a:cubicBezTo>
                  <a:pt x="21585" y="460"/>
                  <a:pt x="21600" y="920"/>
                  <a:pt x="21600" y="1382"/>
                </a:cubicBezTo>
                <a:cubicBezTo>
                  <a:pt x="21600" y="4067"/>
                  <a:pt x="21099" y="6729"/>
                  <a:pt x="20123" y="9232"/>
                </a:cubicBezTo>
                <a:lnTo>
                  <a:pt x="0" y="1382"/>
                </a:lnTo>
                <a:lnTo>
                  <a:pt x="21555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151" name="Arc 7">
            <a:extLst>
              <a:ext uri="{FF2B5EF4-FFF2-40B4-BE49-F238E27FC236}">
                <a16:creationId xmlns:a16="http://schemas.microsoft.com/office/drawing/2014/main" id="{C4AE0044-D743-4265-8DD2-12B526F78C0C}"/>
              </a:ext>
            </a:extLst>
          </p:cNvPr>
          <p:cNvSpPr>
            <a:spLocks/>
          </p:cNvSpPr>
          <p:nvPr/>
        </p:nvSpPr>
        <p:spPr bwMode="auto">
          <a:xfrm>
            <a:off x="5435600" y="2085975"/>
            <a:ext cx="762000" cy="319088"/>
          </a:xfrm>
          <a:custGeom>
            <a:avLst/>
            <a:gdLst>
              <a:gd name="T0" fmla="*/ 2147483646 w 21600"/>
              <a:gd name="T1" fmla="*/ 0 h 9037"/>
              <a:gd name="T2" fmla="*/ 2147483646 w 21600"/>
              <a:gd name="T3" fmla="*/ 2147483646 h 9037"/>
              <a:gd name="T4" fmla="*/ 0 w 21600"/>
              <a:gd name="T5" fmla="*/ 2147483646 h 9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9037" fill="none" extrusionOk="0">
                <a:moveTo>
                  <a:pt x="21549" y="-1"/>
                </a:moveTo>
                <a:cubicBezTo>
                  <a:pt x="21583" y="493"/>
                  <a:pt x="21600" y="987"/>
                  <a:pt x="21600" y="1482"/>
                </a:cubicBezTo>
                <a:cubicBezTo>
                  <a:pt x="21600" y="4061"/>
                  <a:pt x="21137" y="6620"/>
                  <a:pt x="20235" y="9036"/>
                </a:cubicBezTo>
              </a:path>
              <a:path w="21600" h="9037" stroke="0" extrusionOk="0">
                <a:moveTo>
                  <a:pt x="21549" y="-1"/>
                </a:moveTo>
                <a:cubicBezTo>
                  <a:pt x="21583" y="493"/>
                  <a:pt x="21600" y="987"/>
                  <a:pt x="21600" y="1482"/>
                </a:cubicBezTo>
                <a:cubicBezTo>
                  <a:pt x="21600" y="4061"/>
                  <a:pt x="21137" y="6620"/>
                  <a:pt x="20235" y="9036"/>
                </a:cubicBezTo>
                <a:lnTo>
                  <a:pt x="0" y="1482"/>
                </a:lnTo>
                <a:lnTo>
                  <a:pt x="21549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152" name="Arc 8">
            <a:extLst>
              <a:ext uri="{FF2B5EF4-FFF2-40B4-BE49-F238E27FC236}">
                <a16:creationId xmlns:a16="http://schemas.microsoft.com/office/drawing/2014/main" id="{C6B729BD-1E68-41D8-8C15-C48BAAD9A020}"/>
              </a:ext>
            </a:extLst>
          </p:cNvPr>
          <p:cNvSpPr>
            <a:spLocks/>
          </p:cNvSpPr>
          <p:nvPr/>
        </p:nvSpPr>
        <p:spPr bwMode="auto">
          <a:xfrm>
            <a:off x="3805238" y="4422775"/>
            <a:ext cx="762000" cy="336550"/>
          </a:xfrm>
          <a:custGeom>
            <a:avLst/>
            <a:gdLst>
              <a:gd name="T0" fmla="*/ 2147483646 w 21600"/>
              <a:gd name="T1" fmla="*/ 0 h 9589"/>
              <a:gd name="T2" fmla="*/ 2147483646 w 21600"/>
              <a:gd name="T3" fmla="*/ 2147483646 h 9589"/>
              <a:gd name="T4" fmla="*/ 0 w 21600"/>
              <a:gd name="T5" fmla="*/ 2147483646 h 9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9589" fill="none" extrusionOk="0">
                <a:moveTo>
                  <a:pt x="21529" y="-1"/>
                </a:moveTo>
                <a:cubicBezTo>
                  <a:pt x="21576" y="580"/>
                  <a:pt x="21600" y="1163"/>
                  <a:pt x="21600" y="1746"/>
                </a:cubicBezTo>
                <a:cubicBezTo>
                  <a:pt x="21600" y="4429"/>
                  <a:pt x="21100" y="7088"/>
                  <a:pt x="20125" y="9588"/>
                </a:cubicBezTo>
              </a:path>
              <a:path w="21600" h="9589" stroke="0" extrusionOk="0">
                <a:moveTo>
                  <a:pt x="21529" y="-1"/>
                </a:moveTo>
                <a:cubicBezTo>
                  <a:pt x="21576" y="580"/>
                  <a:pt x="21600" y="1163"/>
                  <a:pt x="21600" y="1746"/>
                </a:cubicBezTo>
                <a:cubicBezTo>
                  <a:pt x="21600" y="4429"/>
                  <a:pt x="21100" y="7088"/>
                  <a:pt x="20125" y="9588"/>
                </a:cubicBezTo>
                <a:lnTo>
                  <a:pt x="0" y="1746"/>
                </a:lnTo>
                <a:lnTo>
                  <a:pt x="21529" y="-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39A95A12-FF8F-43F9-8A9D-D64AE9CED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263" y="1624013"/>
            <a:ext cx="827087" cy="2741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D35BA8F5-FAF6-45C1-A212-A2CD70A63B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4350" y="3325813"/>
            <a:ext cx="425450" cy="10398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50FA590D-66D4-48D2-94E0-22D4605D6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263" y="1624013"/>
            <a:ext cx="1252537" cy="170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id="{57E67F1F-2573-4EED-81BE-A0669173B5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4900" y="703263"/>
            <a:ext cx="755650" cy="47847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B04C9E87-FC1F-43F5-B2BB-AF62F5834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988" y="3479800"/>
            <a:ext cx="82550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158" name="Line 14">
            <a:extLst>
              <a:ext uri="{FF2B5EF4-FFF2-40B4-BE49-F238E27FC236}">
                <a16:creationId xmlns:a16="http://schemas.microsoft.com/office/drawing/2014/main" id="{8CC16DA6-4FDF-412F-B175-CC91F67B48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4538" y="2251075"/>
            <a:ext cx="1630362" cy="2351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CA345667-0ABF-4ECA-B8EF-D54AF3619E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1988" y="2251075"/>
            <a:ext cx="1712912" cy="1228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76" name="Line 16">
            <a:extLst>
              <a:ext uri="{FF2B5EF4-FFF2-40B4-BE49-F238E27FC236}">
                <a16:creationId xmlns:a16="http://schemas.microsoft.com/office/drawing/2014/main" id="{E3DADBD3-0A68-46A6-A78E-E236026C2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3325813"/>
            <a:ext cx="1087438" cy="16510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id="{BECE6FEC-C4D9-4995-8041-01AF02FCB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263" y="1624013"/>
            <a:ext cx="4265612" cy="68580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78" name="Line 18">
            <a:extLst>
              <a:ext uri="{FF2B5EF4-FFF2-40B4-BE49-F238E27FC236}">
                <a16:creationId xmlns:a16="http://schemas.microsoft.com/office/drawing/2014/main" id="{AAD0779F-7460-45FF-A305-3A522D8B6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4350" y="4365625"/>
            <a:ext cx="1582738" cy="24765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163" name="Oval 19">
            <a:extLst>
              <a:ext uri="{FF2B5EF4-FFF2-40B4-BE49-F238E27FC236}">
                <a16:creationId xmlns:a16="http://schemas.microsoft.com/office/drawing/2014/main" id="{C7F442E8-7F62-4D03-8294-9D512B091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25" y="4578350"/>
            <a:ext cx="60325" cy="5873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0C1DE774-64B8-4560-95E6-E5C0894AB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0" y="4660900"/>
            <a:ext cx="120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100">
                <a:solidFill>
                  <a:srgbClr val="000000"/>
                </a:solidFill>
              </a:rPr>
              <a:t>A'</a:t>
            </a:r>
            <a:endParaRPr lang="en-US" altLang="sr-Latn-RS"/>
          </a:p>
        </p:txBody>
      </p:sp>
      <p:sp>
        <p:nvSpPr>
          <p:cNvPr id="6165" name="Oval 21">
            <a:extLst>
              <a:ext uri="{FF2B5EF4-FFF2-40B4-BE49-F238E27FC236}">
                <a16:creationId xmlns:a16="http://schemas.microsoft.com/office/drawing/2014/main" id="{9F5C0647-580B-48F0-B1C1-5072D9930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2227263"/>
            <a:ext cx="58738" cy="587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A7EF6049-CFA9-49EC-9012-7D994290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2014538"/>
            <a:ext cx="1285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100">
                <a:solidFill>
                  <a:srgbClr val="000000"/>
                </a:solidFill>
              </a:rPr>
              <a:t>C'</a:t>
            </a:r>
            <a:endParaRPr lang="en-US" altLang="sr-Latn-RS"/>
          </a:p>
        </p:txBody>
      </p:sp>
      <p:sp>
        <p:nvSpPr>
          <p:cNvPr id="6167" name="Oval 23">
            <a:extLst>
              <a:ext uri="{FF2B5EF4-FFF2-40B4-BE49-F238E27FC236}">
                <a16:creationId xmlns:a16="http://schemas.microsoft.com/office/drawing/2014/main" id="{C7E91FA5-BB28-4A82-8AA5-86582C1F6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455988"/>
            <a:ext cx="58738" cy="587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5384" name="Oval 24">
            <a:extLst>
              <a:ext uri="{FF2B5EF4-FFF2-40B4-BE49-F238E27FC236}">
                <a16:creationId xmlns:a16="http://schemas.microsoft.com/office/drawing/2014/main" id="{A2F4CA6D-BDB2-418B-9964-5EF2E3501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1600200"/>
            <a:ext cx="58738" cy="603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5385" name="Rectangle 25">
            <a:extLst>
              <a:ext uri="{FF2B5EF4-FFF2-40B4-BE49-F238E27FC236}">
                <a16:creationId xmlns:a16="http://schemas.microsoft.com/office/drawing/2014/main" id="{031F75BF-042D-4D80-B88B-59E2EF0F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387475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100">
                <a:solidFill>
                  <a:srgbClr val="000000"/>
                </a:solidFill>
              </a:rPr>
              <a:t>C</a:t>
            </a:r>
            <a:endParaRPr lang="en-US" altLang="sr-Latn-RS"/>
          </a:p>
        </p:txBody>
      </p:sp>
      <p:sp>
        <p:nvSpPr>
          <p:cNvPr id="15386" name="Oval 26">
            <a:extLst>
              <a:ext uri="{FF2B5EF4-FFF2-40B4-BE49-F238E27FC236}">
                <a16:creationId xmlns:a16="http://schemas.microsoft.com/office/drawing/2014/main" id="{534D81EB-FEDF-4926-B28C-8BC76F01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4341813"/>
            <a:ext cx="58737" cy="587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5387" name="Rectangle 27">
            <a:extLst>
              <a:ext uri="{FF2B5EF4-FFF2-40B4-BE49-F238E27FC236}">
                <a16:creationId xmlns:a16="http://schemas.microsoft.com/office/drawing/2014/main" id="{2D298A43-F8EC-40CF-A38B-18BC1FB09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4424363"/>
            <a:ext cx="93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100">
                <a:solidFill>
                  <a:srgbClr val="000000"/>
                </a:solidFill>
              </a:rPr>
              <a:t>A</a:t>
            </a:r>
            <a:endParaRPr lang="en-US" altLang="sr-Latn-RS"/>
          </a:p>
        </p:txBody>
      </p:sp>
      <p:sp>
        <p:nvSpPr>
          <p:cNvPr id="15388" name="Oval 28">
            <a:extLst>
              <a:ext uri="{FF2B5EF4-FFF2-40B4-BE49-F238E27FC236}">
                <a16:creationId xmlns:a16="http://schemas.microsoft.com/office/drawing/2014/main" id="{FC557D9C-2747-42A8-8D25-ED1B2830F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302000"/>
            <a:ext cx="58737" cy="5873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5389" name="Rectangle 29">
            <a:extLst>
              <a:ext uri="{FF2B5EF4-FFF2-40B4-BE49-F238E27FC236}">
                <a16:creationId xmlns:a16="http://schemas.microsoft.com/office/drawing/2014/main" id="{F4749D95-7125-4559-9AE2-8675F8DD6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3089275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100">
                <a:solidFill>
                  <a:srgbClr val="000000"/>
                </a:solidFill>
              </a:rPr>
              <a:t>B</a:t>
            </a:r>
            <a:endParaRPr lang="en-US" altLang="sr-Latn-RS"/>
          </a:p>
        </p:txBody>
      </p:sp>
      <p:grpSp>
        <p:nvGrpSpPr>
          <p:cNvPr id="6174" name="Group 30">
            <a:extLst>
              <a:ext uri="{FF2B5EF4-FFF2-40B4-BE49-F238E27FC236}">
                <a16:creationId xmlns:a16="http://schemas.microsoft.com/office/drawing/2014/main" id="{5D5A6897-3BFA-4747-9ADE-1B2B309F3C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08400" y="269875"/>
            <a:ext cx="1728788" cy="3457575"/>
            <a:chOff x="4241" y="1071"/>
            <a:chExt cx="1089" cy="2178"/>
          </a:xfrm>
        </p:grpSpPr>
        <p:sp>
          <p:nvSpPr>
            <p:cNvPr id="15409" name="AutoShape 31">
              <a:extLst>
                <a:ext uri="{FF2B5EF4-FFF2-40B4-BE49-F238E27FC236}">
                  <a16:creationId xmlns:a16="http://schemas.microsoft.com/office/drawing/2014/main" id="{1EE33175-45CF-4317-958A-AE23E7F4775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41" y="1071"/>
              <a:ext cx="1089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5410" name="Freeform 32">
              <a:extLst>
                <a:ext uri="{FF2B5EF4-FFF2-40B4-BE49-F238E27FC236}">
                  <a16:creationId xmlns:a16="http://schemas.microsoft.com/office/drawing/2014/main" id="{4641730E-2D4B-45F0-ABCE-E0AD7B49C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2338"/>
              <a:ext cx="297" cy="733"/>
            </a:xfrm>
            <a:custGeom>
              <a:avLst/>
              <a:gdLst>
                <a:gd name="T0" fmla="*/ 0 w 297"/>
                <a:gd name="T1" fmla="*/ 733 h 733"/>
                <a:gd name="T2" fmla="*/ 297 w 297"/>
                <a:gd name="T3" fmla="*/ 20 h 733"/>
                <a:gd name="T4" fmla="*/ 258 w 297"/>
                <a:gd name="T5" fmla="*/ 0 h 733"/>
                <a:gd name="T6" fmla="*/ 0 w 297"/>
                <a:gd name="T7" fmla="*/ 733 h 7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733">
                  <a:moveTo>
                    <a:pt x="0" y="733"/>
                  </a:moveTo>
                  <a:lnTo>
                    <a:pt x="297" y="20"/>
                  </a:lnTo>
                  <a:lnTo>
                    <a:pt x="258" y="0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411" name="Freeform 33">
              <a:extLst>
                <a:ext uri="{FF2B5EF4-FFF2-40B4-BE49-F238E27FC236}">
                  <a16:creationId xmlns:a16="http://schemas.microsoft.com/office/drawing/2014/main" id="{1C358E19-1F75-4311-8AC7-781BB670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1130"/>
              <a:ext cx="575" cy="1248"/>
            </a:xfrm>
            <a:custGeom>
              <a:avLst/>
              <a:gdLst>
                <a:gd name="T0" fmla="*/ 0 w 575"/>
                <a:gd name="T1" fmla="*/ 1188 h 1248"/>
                <a:gd name="T2" fmla="*/ 139 w 575"/>
                <a:gd name="T3" fmla="*/ 1248 h 1248"/>
                <a:gd name="T4" fmla="*/ 575 w 575"/>
                <a:gd name="T5" fmla="*/ 40 h 1248"/>
                <a:gd name="T6" fmla="*/ 436 w 575"/>
                <a:gd name="T7" fmla="*/ 0 h 1248"/>
                <a:gd name="T8" fmla="*/ 0 w 575"/>
                <a:gd name="T9" fmla="*/ 1188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5" h="1248">
                  <a:moveTo>
                    <a:pt x="0" y="1188"/>
                  </a:moveTo>
                  <a:lnTo>
                    <a:pt x="139" y="1248"/>
                  </a:lnTo>
                  <a:lnTo>
                    <a:pt x="575" y="40"/>
                  </a:lnTo>
                  <a:lnTo>
                    <a:pt x="436" y="0"/>
                  </a:lnTo>
                  <a:lnTo>
                    <a:pt x="0" y="1188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0">
              <a:solidFill>
                <a:srgbClr val="C0854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6178" name="Group 34">
            <a:extLst>
              <a:ext uri="{FF2B5EF4-FFF2-40B4-BE49-F238E27FC236}">
                <a16:creationId xmlns:a16="http://schemas.microsoft.com/office/drawing/2014/main" id="{7560DF24-6718-48F5-AF96-80BD9BDA7D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43300" y="1335088"/>
            <a:ext cx="1728788" cy="3457575"/>
            <a:chOff x="4241" y="1071"/>
            <a:chExt cx="1089" cy="2178"/>
          </a:xfrm>
        </p:grpSpPr>
        <p:sp>
          <p:nvSpPr>
            <p:cNvPr id="15406" name="AutoShape 35">
              <a:extLst>
                <a:ext uri="{FF2B5EF4-FFF2-40B4-BE49-F238E27FC236}">
                  <a16:creationId xmlns:a16="http://schemas.microsoft.com/office/drawing/2014/main" id="{445D236E-B9EA-4419-93A3-EE55086551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41" y="1071"/>
              <a:ext cx="1089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5407" name="Freeform 36">
              <a:extLst>
                <a:ext uri="{FF2B5EF4-FFF2-40B4-BE49-F238E27FC236}">
                  <a16:creationId xmlns:a16="http://schemas.microsoft.com/office/drawing/2014/main" id="{1F05800D-B9DD-4C82-8F2A-E45AEBD83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2338"/>
              <a:ext cx="297" cy="733"/>
            </a:xfrm>
            <a:custGeom>
              <a:avLst/>
              <a:gdLst>
                <a:gd name="T0" fmla="*/ 0 w 297"/>
                <a:gd name="T1" fmla="*/ 733 h 733"/>
                <a:gd name="T2" fmla="*/ 297 w 297"/>
                <a:gd name="T3" fmla="*/ 20 h 733"/>
                <a:gd name="T4" fmla="*/ 258 w 297"/>
                <a:gd name="T5" fmla="*/ 0 h 733"/>
                <a:gd name="T6" fmla="*/ 0 w 297"/>
                <a:gd name="T7" fmla="*/ 733 h 7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733">
                  <a:moveTo>
                    <a:pt x="0" y="733"/>
                  </a:moveTo>
                  <a:lnTo>
                    <a:pt x="297" y="20"/>
                  </a:lnTo>
                  <a:lnTo>
                    <a:pt x="258" y="0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408" name="Freeform 37">
              <a:extLst>
                <a:ext uri="{FF2B5EF4-FFF2-40B4-BE49-F238E27FC236}">
                  <a16:creationId xmlns:a16="http://schemas.microsoft.com/office/drawing/2014/main" id="{E2CE78B8-1F51-4740-AD3E-60A98DBEA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1130"/>
              <a:ext cx="575" cy="1248"/>
            </a:xfrm>
            <a:custGeom>
              <a:avLst/>
              <a:gdLst>
                <a:gd name="T0" fmla="*/ 0 w 575"/>
                <a:gd name="T1" fmla="*/ 1188 h 1248"/>
                <a:gd name="T2" fmla="*/ 139 w 575"/>
                <a:gd name="T3" fmla="*/ 1248 h 1248"/>
                <a:gd name="T4" fmla="*/ 575 w 575"/>
                <a:gd name="T5" fmla="*/ 40 h 1248"/>
                <a:gd name="T6" fmla="*/ 436 w 575"/>
                <a:gd name="T7" fmla="*/ 0 h 1248"/>
                <a:gd name="T8" fmla="*/ 0 w 575"/>
                <a:gd name="T9" fmla="*/ 1188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5" h="1248">
                  <a:moveTo>
                    <a:pt x="0" y="1188"/>
                  </a:moveTo>
                  <a:lnTo>
                    <a:pt x="139" y="1248"/>
                  </a:lnTo>
                  <a:lnTo>
                    <a:pt x="575" y="40"/>
                  </a:lnTo>
                  <a:lnTo>
                    <a:pt x="436" y="0"/>
                  </a:lnTo>
                  <a:lnTo>
                    <a:pt x="0" y="1188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0">
              <a:solidFill>
                <a:srgbClr val="C0854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5392" name="Rectangle 38">
            <a:extLst>
              <a:ext uri="{FF2B5EF4-FFF2-40B4-BE49-F238E27FC236}">
                <a16:creationId xmlns:a16="http://schemas.microsoft.com/office/drawing/2014/main" id="{77A8F1E3-136E-4512-B976-7C623387D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765175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100">
                <a:solidFill>
                  <a:srgbClr val="000000"/>
                </a:solidFill>
              </a:rPr>
              <a:t>s</a:t>
            </a:r>
            <a:endParaRPr lang="en-US" altLang="sr-Latn-RS"/>
          </a:p>
        </p:txBody>
      </p:sp>
      <p:sp>
        <p:nvSpPr>
          <p:cNvPr id="6183" name="Text Box 39">
            <a:extLst>
              <a:ext uri="{FF2B5EF4-FFF2-40B4-BE49-F238E27FC236}">
                <a16:creationId xmlns:a16="http://schemas.microsoft.com/office/drawing/2014/main" id="{EF77BEB7-5844-405B-BC65-16A46A9C1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20713"/>
            <a:ext cx="2952750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/>
              <a:t>Točke presjeka dobivenih lukova i polupravaca redom označi sa </a:t>
            </a:r>
            <a:r>
              <a:rPr lang="hr-HR" altLang="sr-Latn-RS" i="1"/>
              <a:t>A</a:t>
            </a:r>
            <a:r>
              <a:rPr lang="hr-HR" altLang="sr-Latn-RS"/>
              <a:t>’, </a:t>
            </a:r>
            <a:r>
              <a:rPr lang="hr-HR" altLang="sr-Latn-RS" i="1"/>
              <a:t>B</a:t>
            </a:r>
            <a:r>
              <a:rPr lang="hr-HR" altLang="sr-Latn-RS"/>
              <a:t>’ i </a:t>
            </a:r>
            <a:r>
              <a:rPr lang="hr-HR" altLang="sr-Latn-RS" i="1"/>
              <a:t>C</a:t>
            </a:r>
            <a:r>
              <a:rPr lang="hr-HR" altLang="sr-Latn-RS"/>
              <a:t>’.</a:t>
            </a:r>
            <a:endParaRPr lang="en-US" altLang="sr-Latn-RS"/>
          </a:p>
        </p:txBody>
      </p:sp>
      <p:sp>
        <p:nvSpPr>
          <p:cNvPr id="6184" name="Text Box 40">
            <a:extLst>
              <a:ext uri="{FF2B5EF4-FFF2-40B4-BE49-F238E27FC236}">
                <a16:creationId xmlns:a16="http://schemas.microsoft.com/office/drawing/2014/main" id="{43A7C09B-B4DB-405F-93CB-18A262D26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49275"/>
            <a:ext cx="295275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/>
              <a:t>Spajanjem točaka </a:t>
            </a:r>
            <a:r>
              <a:rPr lang="hr-HR" altLang="sr-Latn-RS" i="1"/>
              <a:t>A</a:t>
            </a:r>
            <a:r>
              <a:rPr lang="hr-HR" altLang="sr-Latn-RS"/>
              <a:t>’, </a:t>
            </a:r>
            <a:r>
              <a:rPr lang="hr-HR" altLang="sr-Latn-RS" i="1"/>
              <a:t>B</a:t>
            </a:r>
            <a:r>
              <a:rPr lang="hr-HR" altLang="sr-Latn-RS"/>
              <a:t>’ i </a:t>
            </a:r>
            <a:r>
              <a:rPr lang="hr-HR" altLang="sr-Latn-RS" i="1"/>
              <a:t>C</a:t>
            </a:r>
            <a:r>
              <a:rPr lang="hr-HR" altLang="sr-Latn-RS"/>
              <a:t>’ dobivamo trokut </a:t>
            </a:r>
            <a:r>
              <a:rPr lang="hr-HR" altLang="sr-Latn-RS" i="1"/>
              <a:t>A’B’C</a:t>
            </a:r>
            <a:r>
              <a:rPr lang="hr-HR" altLang="sr-Latn-RS"/>
              <a:t>’, koji je osnosimetrična slika trokuta </a:t>
            </a:r>
            <a:r>
              <a:rPr lang="hr-HR" altLang="sr-Latn-RS" i="1"/>
              <a:t>ABC</a:t>
            </a:r>
            <a:r>
              <a:rPr lang="hr-HR" altLang="sr-Latn-RS"/>
              <a:t>.</a:t>
            </a:r>
            <a:endParaRPr lang="en-US" altLang="sr-Latn-RS"/>
          </a:p>
        </p:txBody>
      </p:sp>
      <p:grpSp>
        <p:nvGrpSpPr>
          <p:cNvPr id="6185" name="Group 41">
            <a:extLst>
              <a:ext uri="{FF2B5EF4-FFF2-40B4-BE49-F238E27FC236}">
                <a16:creationId xmlns:a16="http://schemas.microsoft.com/office/drawing/2014/main" id="{70E7905C-038E-40BB-A2F9-68AF6F60E9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57638" y="-1250950"/>
            <a:ext cx="1728787" cy="3457575"/>
            <a:chOff x="4241" y="1071"/>
            <a:chExt cx="1089" cy="2178"/>
          </a:xfrm>
        </p:grpSpPr>
        <p:sp>
          <p:nvSpPr>
            <p:cNvPr id="15403" name="AutoShape 42">
              <a:extLst>
                <a:ext uri="{FF2B5EF4-FFF2-40B4-BE49-F238E27FC236}">
                  <a16:creationId xmlns:a16="http://schemas.microsoft.com/office/drawing/2014/main" id="{C1E9DF58-F1FF-42F1-B84E-12E6A474D6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41" y="1071"/>
              <a:ext cx="1089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5404" name="Freeform 43">
              <a:extLst>
                <a:ext uri="{FF2B5EF4-FFF2-40B4-BE49-F238E27FC236}">
                  <a16:creationId xmlns:a16="http://schemas.microsoft.com/office/drawing/2014/main" id="{E340122E-5E51-4E24-9D71-DE539A3D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2338"/>
              <a:ext cx="297" cy="733"/>
            </a:xfrm>
            <a:custGeom>
              <a:avLst/>
              <a:gdLst>
                <a:gd name="T0" fmla="*/ 0 w 297"/>
                <a:gd name="T1" fmla="*/ 733 h 733"/>
                <a:gd name="T2" fmla="*/ 297 w 297"/>
                <a:gd name="T3" fmla="*/ 20 h 733"/>
                <a:gd name="T4" fmla="*/ 258 w 297"/>
                <a:gd name="T5" fmla="*/ 0 h 733"/>
                <a:gd name="T6" fmla="*/ 0 w 297"/>
                <a:gd name="T7" fmla="*/ 733 h 7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733">
                  <a:moveTo>
                    <a:pt x="0" y="733"/>
                  </a:moveTo>
                  <a:lnTo>
                    <a:pt x="297" y="20"/>
                  </a:lnTo>
                  <a:lnTo>
                    <a:pt x="258" y="0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405" name="Freeform 44">
              <a:extLst>
                <a:ext uri="{FF2B5EF4-FFF2-40B4-BE49-F238E27FC236}">
                  <a16:creationId xmlns:a16="http://schemas.microsoft.com/office/drawing/2014/main" id="{CADBE813-BD2A-4F73-8889-14DEB9C4C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1130"/>
              <a:ext cx="575" cy="1248"/>
            </a:xfrm>
            <a:custGeom>
              <a:avLst/>
              <a:gdLst>
                <a:gd name="T0" fmla="*/ 0 w 575"/>
                <a:gd name="T1" fmla="*/ 1188 h 1248"/>
                <a:gd name="T2" fmla="*/ 139 w 575"/>
                <a:gd name="T3" fmla="*/ 1248 h 1248"/>
                <a:gd name="T4" fmla="*/ 575 w 575"/>
                <a:gd name="T5" fmla="*/ 40 h 1248"/>
                <a:gd name="T6" fmla="*/ 436 w 575"/>
                <a:gd name="T7" fmla="*/ 0 h 1248"/>
                <a:gd name="T8" fmla="*/ 0 w 575"/>
                <a:gd name="T9" fmla="*/ 1188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5" h="1248">
                  <a:moveTo>
                    <a:pt x="0" y="1188"/>
                  </a:moveTo>
                  <a:lnTo>
                    <a:pt x="139" y="1248"/>
                  </a:lnTo>
                  <a:lnTo>
                    <a:pt x="575" y="40"/>
                  </a:lnTo>
                  <a:lnTo>
                    <a:pt x="436" y="0"/>
                  </a:lnTo>
                  <a:lnTo>
                    <a:pt x="0" y="1188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0">
              <a:solidFill>
                <a:srgbClr val="C0854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6189" name="Group 45">
            <a:extLst>
              <a:ext uri="{FF2B5EF4-FFF2-40B4-BE49-F238E27FC236}">
                <a16:creationId xmlns:a16="http://schemas.microsoft.com/office/drawing/2014/main" id="{782BC046-5898-4884-A7B1-BFD9CEEA3FB4}"/>
              </a:ext>
            </a:extLst>
          </p:cNvPr>
          <p:cNvGrpSpPr>
            <a:grpSpLocks/>
          </p:cNvGrpSpPr>
          <p:nvPr/>
        </p:nvGrpSpPr>
        <p:grpSpPr bwMode="auto">
          <a:xfrm>
            <a:off x="2085975" y="1612900"/>
            <a:ext cx="2563813" cy="4784725"/>
            <a:chOff x="1314" y="1016"/>
            <a:chExt cx="1615" cy="3014"/>
          </a:xfrm>
        </p:grpSpPr>
        <p:sp>
          <p:nvSpPr>
            <p:cNvPr id="15400" name="Freeform 46">
              <a:extLst>
                <a:ext uri="{FF2B5EF4-FFF2-40B4-BE49-F238E27FC236}">
                  <a16:creationId xmlns:a16="http://schemas.microsoft.com/office/drawing/2014/main" id="{EAB1C096-EF90-4C6E-96AC-7790D6BD7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2601"/>
              <a:ext cx="1615" cy="1429"/>
            </a:xfrm>
            <a:custGeom>
              <a:avLst/>
              <a:gdLst>
                <a:gd name="T0" fmla="*/ 409 w 1615"/>
                <a:gd name="T1" fmla="*/ 0 h 1429"/>
                <a:gd name="T2" fmla="*/ 0 w 1615"/>
                <a:gd name="T3" fmla="*/ 30 h 1429"/>
                <a:gd name="T4" fmla="*/ 1615 w 1615"/>
                <a:gd name="T5" fmla="*/ 1429 h 1429"/>
                <a:gd name="T6" fmla="*/ 1272 w 1615"/>
                <a:gd name="T7" fmla="*/ 752 h 1429"/>
                <a:gd name="T8" fmla="*/ 409 w 1615"/>
                <a:gd name="T9" fmla="*/ 0 h 14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5" h="1429">
                  <a:moveTo>
                    <a:pt x="409" y="0"/>
                  </a:moveTo>
                  <a:lnTo>
                    <a:pt x="0" y="30"/>
                  </a:lnTo>
                  <a:lnTo>
                    <a:pt x="1615" y="1429"/>
                  </a:lnTo>
                  <a:lnTo>
                    <a:pt x="1272" y="752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401" name="Freeform 47">
              <a:extLst>
                <a:ext uri="{FF2B5EF4-FFF2-40B4-BE49-F238E27FC236}">
                  <a16:creationId xmlns:a16="http://schemas.microsoft.com/office/drawing/2014/main" id="{6C256BC6-DE71-472B-B2E1-9DF7D8F2E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1016"/>
              <a:ext cx="454" cy="3014"/>
            </a:xfrm>
            <a:custGeom>
              <a:avLst/>
              <a:gdLst>
                <a:gd name="T0" fmla="*/ 238 w 454"/>
                <a:gd name="T1" fmla="*/ 0 h 3014"/>
                <a:gd name="T2" fmla="*/ 0 w 454"/>
                <a:gd name="T3" fmla="*/ 722 h 3014"/>
                <a:gd name="T4" fmla="*/ 111 w 454"/>
                <a:gd name="T5" fmla="*/ 2337 h 3014"/>
                <a:gd name="T6" fmla="*/ 454 w 454"/>
                <a:gd name="T7" fmla="*/ 3014 h 3014"/>
                <a:gd name="T8" fmla="*/ 238 w 454"/>
                <a:gd name="T9" fmla="*/ 0 h 30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4" h="3014">
                  <a:moveTo>
                    <a:pt x="238" y="0"/>
                  </a:moveTo>
                  <a:lnTo>
                    <a:pt x="0" y="722"/>
                  </a:lnTo>
                  <a:lnTo>
                    <a:pt x="111" y="2337"/>
                  </a:lnTo>
                  <a:lnTo>
                    <a:pt x="454" y="301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402" name="Freeform 48">
              <a:extLst>
                <a:ext uri="{FF2B5EF4-FFF2-40B4-BE49-F238E27FC236}">
                  <a16:creationId xmlns:a16="http://schemas.microsoft.com/office/drawing/2014/main" id="{A03D70E2-96B9-48FF-B57B-11E8AC42B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1016"/>
              <a:ext cx="1399" cy="1615"/>
            </a:xfrm>
            <a:custGeom>
              <a:avLst/>
              <a:gdLst>
                <a:gd name="T0" fmla="*/ 0 w 1399"/>
                <a:gd name="T1" fmla="*/ 1615 h 1615"/>
                <a:gd name="T2" fmla="*/ 409 w 1399"/>
                <a:gd name="T3" fmla="*/ 1585 h 1615"/>
                <a:gd name="T4" fmla="*/ 1161 w 1399"/>
                <a:gd name="T5" fmla="*/ 722 h 1615"/>
                <a:gd name="T6" fmla="*/ 1399 w 1399"/>
                <a:gd name="T7" fmla="*/ 0 h 1615"/>
                <a:gd name="T8" fmla="*/ 0 w 1399"/>
                <a:gd name="T9" fmla="*/ 1615 h 1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9" h="1615">
                  <a:moveTo>
                    <a:pt x="0" y="1615"/>
                  </a:moveTo>
                  <a:lnTo>
                    <a:pt x="409" y="1585"/>
                  </a:lnTo>
                  <a:lnTo>
                    <a:pt x="1161" y="722"/>
                  </a:lnTo>
                  <a:lnTo>
                    <a:pt x="1399" y="0"/>
                  </a:lnTo>
                  <a:lnTo>
                    <a:pt x="0" y="161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5397" name="AutoShape 4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ADDA7B1-123D-41EE-8CCC-C1358F71C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66725"/>
            <a:ext cx="288925" cy="288925"/>
          </a:xfrm>
          <a:prstGeom prst="actionButtonBlank">
            <a:avLst/>
          </a:prstGeom>
          <a:gradFill rotWithShape="1">
            <a:gsLst>
              <a:gs pos="0">
                <a:srgbClr val="005AA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000"/>
              <a:t>X</a:t>
            </a:r>
            <a:endParaRPr lang="en-US" altLang="sr-Latn-RS"/>
          </a:p>
        </p:txBody>
      </p:sp>
      <p:pic>
        <p:nvPicPr>
          <p:cNvPr id="15398" name="Slika 49" descr="Slika na kojoj se prikazuje crtež&#10;&#10;Opis je automatski generiran">
            <a:extLst>
              <a:ext uri="{FF2B5EF4-FFF2-40B4-BE49-F238E27FC236}">
                <a16:creationId xmlns:a16="http://schemas.microsoft.com/office/drawing/2014/main" id="{0D3F703C-1102-4391-AB4A-0C300464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66725"/>
            <a:ext cx="12049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blak 50">
            <a:extLst>
              <a:ext uri="{FF2B5EF4-FFF2-40B4-BE49-F238E27FC236}">
                <a16:creationId xmlns:a16="http://schemas.microsoft.com/office/drawing/2014/main" id="{90F731D6-F36B-4475-A856-F054749D0108}"/>
              </a:ext>
            </a:extLst>
          </p:cNvPr>
          <p:cNvSpPr/>
          <p:nvPr/>
        </p:nvSpPr>
        <p:spPr>
          <a:xfrm>
            <a:off x="5959475" y="5013325"/>
            <a:ext cx="3049588" cy="16732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Provjeri jesi li označio/označila sve točke.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510000">
                                      <p:cBhvr>
                                        <p:cTn id="119" dur="2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0116E-6 L 0.18698 -0.3461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170000">
                                      <p:cBhvr>
                                        <p:cTn id="129" dur="2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98 -0.34612 L 0.13177 -0.2097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77 -0.20971 L -0.23039 0.0839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147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1" dur="2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6" grpId="1" animBg="1"/>
      <p:bldP spid="6147" grpId="0" animBg="1"/>
      <p:bldP spid="6147" grpId="1" animBg="1"/>
      <p:bldP spid="6148" grpId="0" animBg="1"/>
      <p:bldP spid="6148" grpId="1" animBg="1"/>
      <p:bldP spid="6149" grpId="0"/>
      <p:bldP spid="6163" grpId="0" animBg="1"/>
      <p:bldP spid="6164" grpId="0"/>
      <p:bldP spid="6165" grpId="0" animBg="1"/>
      <p:bldP spid="6166" grpId="0"/>
      <p:bldP spid="6167" grpId="0" animBg="1"/>
      <p:bldP spid="6183" grpId="0" animBg="1"/>
      <p:bldP spid="6183" grpId="1" animBg="1"/>
      <p:bldP spid="6184" grpId="0" animBg="1"/>
      <p:bldP spid="6184" grpId="1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1BDD79-BF2F-44F1-8547-38B2DE24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2. ZADATAK</a:t>
            </a:r>
          </a:p>
        </p:txBody>
      </p:sp>
      <p:sp>
        <p:nvSpPr>
          <p:cNvPr id="16387" name="Rezervirano mjesto sadržaja 2">
            <a:extLst>
              <a:ext uri="{FF2B5EF4-FFF2-40B4-BE49-F238E27FC236}">
                <a16:creationId xmlns:a16="http://schemas.microsoft.com/office/drawing/2014/main" id="{CE5FF6C3-7FC0-46CB-B8EF-41FB3FD2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484313"/>
            <a:ext cx="8229600" cy="18002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/>
              <a:t>Nacrtaj šiljastokutni trokut </a:t>
            </a:r>
            <a:r>
              <a:rPr lang="hr-HR" altLang="sr-Latn-RS" i="1"/>
              <a:t>ABC</a:t>
            </a:r>
            <a:r>
              <a:rPr lang="hr-HR" altLang="sr-Latn-RS"/>
              <a:t> i neku točku </a:t>
            </a:r>
            <a:r>
              <a:rPr lang="hr-HR" altLang="sr-Latn-RS" i="1"/>
              <a:t>S</a:t>
            </a:r>
            <a:r>
              <a:rPr lang="hr-HR" altLang="sr-Latn-RS"/>
              <a:t> unutar tog trokuta. Preslikaj trokut centralnom simetrijom s obzirom na točku </a:t>
            </a:r>
            <a:r>
              <a:rPr lang="hr-HR" altLang="sr-Latn-RS" i="1"/>
              <a:t>S.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extLst>
              <a:ext uri="{FF2B5EF4-FFF2-40B4-BE49-F238E27FC236}">
                <a16:creationId xmlns:a16="http://schemas.microsoft.com/office/drawing/2014/main" id="{359D2DFF-D58E-4051-8B18-C61861086CA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428750" y="1804988"/>
            <a:ext cx="47275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35865042-4365-4DF7-9792-BE2F98D2D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3900488"/>
            <a:ext cx="2208212" cy="1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E2430156-C42C-4DFF-8691-5A38106CC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0388" y="2216150"/>
            <a:ext cx="1684337" cy="1684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850669C3-7EBB-45FD-8F07-CBDA698383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6513" y="2216150"/>
            <a:ext cx="523875" cy="1684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383DD2F7-631A-4D0F-AAB6-0DECCE300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6513" y="2128838"/>
            <a:ext cx="3430587" cy="177165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7601E175-573A-4815-B5E2-B3246C050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0388" y="2216150"/>
            <a:ext cx="1522412" cy="3368675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38076FD6-A441-4B9D-A784-2A86AEB8B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7975" y="2428875"/>
            <a:ext cx="3206750" cy="1471613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E1899160-DC91-4DA6-8206-B47C51077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8" y="2814638"/>
            <a:ext cx="2232025" cy="12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09" name="Line 13">
            <a:extLst>
              <a:ext uri="{FF2B5EF4-FFF2-40B4-BE49-F238E27FC236}">
                <a16:creationId xmlns:a16="http://schemas.microsoft.com/office/drawing/2014/main" id="{47DB5859-F7E9-4B18-9C12-4867DF9BB0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5438" y="2827338"/>
            <a:ext cx="523875" cy="1671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10" name="Line 14">
            <a:extLst>
              <a:ext uri="{FF2B5EF4-FFF2-40B4-BE49-F238E27FC236}">
                <a16:creationId xmlns:a16="http://schemas.microsoft.com/office/drawing/2014/main" id="{76C117F4-415C-4A5E-AEBD-EB08799F7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8" y="2814638"/>
            <a:ext cx="1708150" cy="1684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E7A35D75-CB0F-47AB-90C2-79C3A3124B9F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3875088"/>
            <a:ext cx="146050" cy="331787"/>
            <a:chOff x="1568" y="1934"/>
            <a:chExt cx="92" cy="209"/>
          </a:xfrm>
        </p:grpSpPr>
        <p:sp>
          <p:nvSpPr>
            <p:cNvPr id="17447" name="Oval 15">
              <a:extLst>
                <a:ext uri="{FF2B5EF4-FFF2-40B4-BE49-F238E27FC236}">
                  <a16:creationId xmlns:a16="http://schemas.microsoft.com/office/drawing/2014/main" id="{3521700A-88F8-490A-9938-6F669A040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1934"/>
              <a:ext cx="32" cy="3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Perpetua" panose="02020502060401020303" pitchFamily="18" charset="0"/>
              </a:endParaRPr>
            </a:p>
          </p:txBody>
        </p:sp>
        <p:sp>
          <p:nvSpPr>
            <p:cNvPr id="17448" name="Rectangle 16">
              <a:extLst>
                <a:ext uri="{FF2B5EF4-FFF2-40B4-BE49-F238E27FC236}">
                  <a16:creationId xmlns:a16="http://schemas.microsoft.com/office/drawing/2014/main" id="{170A10D1-E914-44D0-9A83-48938658C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1989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sr-Latn-RS" sz="1600">
                  <a:solidFill>
                    <a:srgbClr val="000000"/>
                  </a:solidFill>
                </a:rPr>
                <a:t>A</a:t>
              </a:r>
              <a:endParaRPr lang="sr-Latn-CS" altLang="sr-Latn-RS"/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353A71B2-9E16-4B5A-809D-F1E6D81AC420}"/>
              </a:ext>
            </a:extLst>
          </p:cNvPr>
          <p:cNvGrpSpPr>
            <a:grpSpLocks/>
          </p:cNvGrpSpPr>
          <p:nvPr/>
        </p:nvGrpSpPr>
        <p:grpSpPr bwMode="auto">
          <a:xfrm>
            <a:off x="4746625" y="3875088"/>
            <a:ext cx="146050" cy="307975"/>
            <a:chOff x="2990" y="1934"/>
            <a:chExt cx="92" cy="194"/>
          </a:xfrm>
        </p:grpSpPr>
        <p:sp>
          <p:nvSpPr>
            <p:cNvPr id="17445" name="Oval 18">
              <a:extLst>
                <a:ext uri="{FF2B5EF4-FFF2-40B4-BE49-F238E27FC236}">
                  <a16:creationId xmlns:a16="http://schemas.microsoft.com/office/drawing/2014/main" id="{7EB6E9E3-DB9B-4F86-BDE4-072A74C92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1934"/>
              <a:ext cx="31" cy="3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Perpetua" panose="02020502060401020303" pitchFamily="18" charset="0"/>
              </a:endParaRPr>
            </a:p>
          </p:txBody>
        </p:sp>
        <p:sp>
          <p:nvSpPr>
            <p:cNvPr id="17446" name="Rectangle 19">
              <a:extLst>
                <a:ext uri="{FF2B5EF4-FFF2-40B4-BE49-F238E27FC236}">
                  <a16:creationId xmlns:a16="http://schemas.microsoft.com/office/drawing/2014/main" id="{FDA5359B-DBEE-47BA-AE74-DF1A86F3E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1974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sr-Latn-RS" sz="1600">
                  <a:solidFill>
                    <a:srgbClr val="000000"/>
                  </a:solidFill>
                </a:rPr>
                <a:t>B</a:t>
              </a:r>
              <a:endParaRPr lang="sr-Latn-CS" altLang="sr-Latn-RS"/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5A84051A-667B-4EF1-A3E4-5DAB7D425EFB}"/>
              </a:ext>
            </a:extLst>
          </p:cNvPr>
          <p:cNvGrpSpPr>
            <a:grpSpLocks/>
          </p:cNvGrpSpPr>
          <p:nvPr/>
        </p:nvGrpSpPr>
        <p:grpSpPr bwMode="auto">
          <a:xfrm>
            <a:off x="3013075" y="1930400"/>
            <a:ext cx="146050" cy="311150"/>
            <a:chOff x="1898" y="709"/>
            <a:chExt cx="92" cy="196"/>
          </a:xfrm>
        </p:grpSpPr>
        <p:sp>
          <p:nvSpPr>
            <p:cNvPr id="17443" name="Oval 21">
              <a:extLst>
                <a:ext uri="{FF2B5EF4-FFF2-40B4-BE49-F238E27FC236}">
                  <a16:creationId xmlns:a16="http://schemas.microsoft.com/office/drawing/2014/main" id="{FF925DEE-E9CA-4BF5-9CBA-465267C86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874"/>
              <a:ext cx="32" cy="3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Perpetua" panose="02020502060401020303" pitchFamily="18" charset="0"/>
              </a:endParaRPr>
            </a:p>
          </p:txBody>
        </p:sp>
        <p:sp>
          <p:nvSpPr>
            <p:cNvPr id="17444" name="Rectangle 22">
              <a:extLst>
                <a:ext uri="{FF2B5EF4-FFF2-40B4-BE49-F238E27FC236}">
                  <a16:creationId xmlns:a16="http://schemas.microsoft.com/office/drawing/2014/main" id="{B6A71011-7778-4B5E-AE0B-766D8F724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" y="709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sr-Latn-RS" sz="1600">
                  <a:solidFill>
                    <a:srgbClr val="000000"/>
                  </a:solidFill>
                </a:rPr>
                <a:t>C</a:t>
              </a:r>
              <a:endParaRPr lang="sr-Latn-CS" altLang="sr-Latn-RS"/>
            </a:p>
          </p:txBody>
        </p:sp>
      </p:grpSp>
      <p:grpSp>
        <p:nvGrpSpPr>
          <p:cNvPr id="6" name="Group 26">
            <a:extLst>
              <a:ext uri="{FF2B5EF4-FFF2-40B4-BE49-F238E27FC236}">
                <a16:creationId xmlns:a16="http://schemas.microsoft.com/office/drawing/2014/main" id="{DFE05B06-CDD0-46DD-BC3A-7CB9078F3BEC}"/>
              </a:ext>
            </a:extLst>
          </p:cNvPr>
          <p:cNvGrpSpPr>
            <a:grpSpLocks/>
          </p:cNvGrpSpPr>
          <p:nvPr/>
        </p:nvGrpSpPr>
        <p:grpSpPr bwMode="auto">
          <a:xfrm>
            <a:off x="3549650" y="3338513"/>
            <a:ext cx="134938" cy="331787"/>
            <a:chOff x="2236" y="1596"/>
            <a:chExt cx="85" cy="209"/>
          </a:xfrm>
        </p:grpSpPr>
        <p:sp>
          <p:nvSpPr>
            <p:cNvPr id="17441" name="Oval 24">
              <a:extLst>
                <a:ext uri="{FF2B5EF4-FFF2-40B4-BE49-F238E27FC236}">
                  <a16:creationId xmlns:a16="http://schemas.microsoft.com/office/drawing/2014/main" id="{3672DCC2-5703-4994-AF2D-9B5F51D70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596"/>
              <a:ext cx="32" cy="3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Perpetua" panose="02020502060401020303" pitchFamily="18" charset="0"/>
              </a:endParaRPr>
            </a:p>
          </p:txBody>
        </p:sp>
        <p:sp>
          <p:nvSpPr>
            <p:cNvPr id="17442" name="Rectangle 25">
              <a:extLst>
                <a:ext uri="{FF2B5EF4-FFF2-40B4-BE49-F238E27FC236}">
                  <a16:creationId xmlns:a16="http://schemas.microsoft.com/office/drawing/2014/main" id="{7AA1DBB3-12F9-46EE-B8C8-507B0EB6A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651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sr-Latn-RS" sz="1600">
                  <a:solidFill>
                    <a:srgbClr val="000000"/>
                  </a:solidFill>
                </a:rPr>
                <a:t>S</a:t>
              </a:r>
              <a:endParaRPr lang="sr-Latn-CS" altLang="sr-Latn-RS"/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0332A416-9AFF-4399-9861-841E573EF048}"/>
              </a:ext>
            </a:extLst>
          </p:cNvPr>
          <p:cNvGrpSpPr>
            <a:grpSpLocks/>
          </p:cNvGrpSpPr>
          <p:nvPr/>
        </p:nvGrpSpPr>
        <p:grpSpPr bwMode="auto">
          <a:xfrm>
            <a:off x="4633913" y="2803525"/>
            <a:ext cx="293687" cy="331788"/>
            <a:chOff x="2919" y="1259"/>
            <a:chExt cx="185" cy="209"/>
          </a:xfrm>
        </p:grpSpPr>
        <p:sp>
          <p:nvSpPr>
            <p:cNvPr id="17439" name="Oval 27">
              <a:extLst>
                <a:ext uri="{FF2B5EF4-FFF2-40B4-BE49-F238E27FC236}">
                  <a16:creationId xmlns:a16="http://schemas.microsoft.com/office/drawing/2014/main" id="{B5A6B7B1-30AA-44DE-B5F4-CE126E57B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" y="1259"/>
              <a:ext cx="32" cy="3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Perpetua" panose="02020502060401020303" pitchFamily="18" charset="0"/>
              </a:endParaRPr>
            </a:p>
          </p:txBody>
        </p:sp>
        <p:sp>
          <p:nvSpPr>
            <p:cNvPr id="17440" name="Rectangle 28">
              <a:extLst>
                <a:ext uri="{FF2B5EF4-FFF2-40B4-BE49-F238E27FC236}">
                  <a16:creationId xmlns:a16="http://schemas.microsoft.com/office/drawing/2014/main" id="{D24C11BC-5DEA-4260-BA24-E1AB51623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1314"/>
              <a:ext cx="1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sr-Latn-RS" sz="1600">
                  <a:solidFill>
                    <a:srgbClr val="000000"/>
                  </a:solidFill>
                </a:rPr>
                <a:t>A'</a:t>
              </a:r>
              <a:endParaRPr lang="sr-Latn-CS" altLang="sr-Latn-RS"/>
            </a:p>
          </p:txBody>
        </p: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CB5919BC-0FD1-4C69-956F-3215526B02CD}"/>
              </a:ext>
            </a:extLst>
          </p:cNvPr>
          <p:cNvGrpSpPr>
            <a:grpSpLocks/>
          </p:cNvGrpSpPr>
          <p:nvPr/>
        </p:nvGrpSpPr>
        <p:grpSpPr bwMode="auto">
          <a:xfrm>
            <a:off x="2165350" y="2790825"/>
            <a:ext cx="285750" cy="331788"/>
            <a:chOff x="1364" y="1251"/>
            <a:chExt cx="180" cy="209"/>
          </a:xfrm>
        </p:grpSpPr>
        <p:sp>
          <p:nvSpPr>
            <p:cNvPr id="17437" name="Oval 30">
              <a:extLst>
                <a:ext uri="{FF2B5EF4-FFF2-40B4-BE49-F238E27FC236}">
                  <a16:creationId xmlns:a16="http://schemas.microsoft.com/office/drawing/2014/main" id="{E0D301BE-C44E-4028-BE1E-2FC7B2D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1251"/>
              <a:ext cx="31" cy="3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Perpetua" panose="02020502060401020303" pitchFamily="18" charset="0"/>
              </a:endParaRPr>
            </a:p>
          </p:txBody>
        </p:sp>
        <p:sp>
          <p:nvSpPr>
            <p:cNvPr id="17438" name="Rectangle 31">
              <a:extLst>
                <a:ext uri="{FF2B5EF4-FFF2-40B4-BE49-F238E27FC236}">
                  <a16:creationId xmlns:a16="http://schemas.microsoft.com/office/drawing/2014/main" id="{EFCF3C7E-5C8D-4274-BADA-2C1BEE1DC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1306"/>
              <a:ext cx="1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sr-Latn-RS" sz="1600">
                  <a:solidFill>
                    <a:srgbClr val="000000"/>
                  </a:solidFill>
                </a:rPr>
                <a:t>B'</a:t>
              </a:r>
              <a:endParaRPr lang="sr-Latn-CS" altLang="sr-Latn-RS"/>
            </a:p>
          </p:txBody>
        </p:sp>
      </p:grpSp>
      <p:grpSp>
        <p:nvGrpSpPr>
          <p:cNvPr id="9" name="Group 35">
            <a:extLst>
              <a:ext uri="{FF2B5EF4-FFF2-40B4-BE49-F238E27FC236}">
                <a16:creationId xmlns:a16="http://schemas.microsoft.com/office/drawing/2014/main" id="{2D3F7C87-4995-447A-838F-79EBE7B96676}"/>
              </a:ext>
            </a:extLst>
          </p:cNvPr>
          <p:cNvGrpSpPr>
            <a:grpSpLocks/>
          </p:cNvGrpSpPr>
          <p:nvPr/>
        </p:nvGrpSpPr>
        <p:grpSpPr bwMode="auto">
          <a:xfrm>
            <a:off x="4110038" y="4473575"/>
            <a:ext cx="306387" cy="331788"/>
            <a:chOff x="2589" y="2311"/>
            <a:chExt cx="193" cy="209"/>
          </a:xfrm>
        </p:grpSpPr>
        <p:sp>
          <p:nvSpPr>
            <p:cNvPr id="17435" name="Oval 33">
              <a:extLst>
                <a:ext uri="{FF2B5EF4-FFF2-40B4-BE49-F238E27FC236}">
                  <a16:creationId xmlns:a16="http://schemas.microsoft.com/office/drawing/2014/main" id="{9DB72D7B-DF83-4957-AE3C-27A831F0F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2311"/>
              <a:ext cx="32" cy="3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Perpetua" panose="02020502060401020303" pitchFamily="18" charset="0"/>
              </a:endParaRPr>
            </a:p>
          </p:txBody>
        </p:sp>
        <p:sp>
          <p:nvSpPr>
            <p:cNvPr id="17436" name="Rectangle 34">
              <a:extLst>
                <a:ext uri="{FF2B5EF4-FFF2-40B4-BE49-F238E27FC236}">
                  <a16:creationId xmlns:a16="http://schemas.microsoft.com/office/drawing/2014/main" id="{70379AEC-5FC5-44B1-84B5-56DB0DE47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366"/>
              <a:ext cx="1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sr-Latn-RS" sz="1600">
                  <a:solidFill>
                    <a:srgbClr val="000000"/>
                  </a:solidFill>
                </a:rPr>
                <a:t>C'</a:t>
              </a:r>
              <a:endParaRPr lang="sr-Latn-CS" altLang="sr-Latn-RS"/>
            </a:p>
          </p:txBody>
        </p:sp>
      </p:grpSp>
      <p:pic>
        <p:nvPicPr>
          <p:cNvPr id="18469" name="Picture 37" descr="Picture10">
            <a:extLst>
              <a:ext uri="{FF2B5EF4-FFF2-40B4-BE49-F238E27FC236}">
                <a16:creationId xmlns:a16="http://schemas.microsoft.com/office/drawing/2014/main" id="{C00E345D-F9BC-4308-B230-41AD9AD4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9837">
            <a:off x="2132013" y="2127250"/>
            <a:ext cx="117792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Picture 38" descr="Picture10">
            <a:extLst>
              <a:ext uri="{FF2B5EF4-FFF2-40B4-BE49-F238E27FC236}">
                <a16:creationId xmlns:a16="http://schemas.microsoft.com/office/drawing/2014/main" id="{20065C37-3B8F-4ACD-8C66-FCED6354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0000">
            <a:off x="3175000" y="1585913"/>
            <a:ext cx="117633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39" descr="Picture10">
            <a:extLst>
              <a:ext uri="{FF2B5EF4-FFF2-40B4-BE49-F238E27FC236}">
                <a16:creationId xmlns:a16="http://schemas.microsoft.com/office/drawing/2014/main" id="{9DAC4F11-C0DB-408B-8AB3-9321CD97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2714625" y="1398588"/>
            <a:ext cx="1312863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Picture 40" descr="Picture10">
            <a:extLst>
              <a:ext uri="{FF2B5EF4-FFF2-40B4-BE49-F238E27FC236}">
                <a16:creationId xmlns:a16="http://schemas.microsoft.com/office/drawing/2014/main" id="{7A453884-28B9-4DFF-8D06-259F6C8B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366">
            <a:off x="3906838" y="1928813"/>
            <a:ext cx="131286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41" descr="Picture10">
            <a:extLst>
              <a:ext uri="{FF2B5EF4-FFF2-40B4-BE49-F238E27FC236}">
                <a16:creationId xmlns:a16="http://schemas.microsoft.com/office/drawing/2014/main" id="{DAF7A538-715E-42FE-A893-326B041B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0947">
            <a:off x="3504407" y="1570831"/>
            <a:ext cx="127793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Picture 42" descr="Picture10">
            <a:extLst>
              <a:ext uri="{FF2B5EF4-FFF2-40B4-BE49-F238E27FC236}">
                <a16:creationId xmlns:a16="http://schemas.microsoft.com/office/drawing/2014/main" id="{84F98BC8-EF8F-4FBA-97BE-70716FB3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000">
            <a:off x="4026694" y="2715419"/>
            <a:ext cx="12636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Slika 39" descr="Slika na kojoj se prikazuje crtež&#10;&#10;Opis je automatski generiran">
            <a:extLst>
              <a:ext uri="{FF2B5EF4-FFF2-40B4-BE49-F238E27FC236}">
                <a16:creationId xmlns:a16="http://schemas.microsoft.com/office/drawing/2014/main" id="{0CBC8015-74E1-4763-8443-C6981908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538163"/>
            <a:ext cx="12049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blak 40">
            <a:extLst>
              <a:ext uri="{FF2B5EF4-FFF2-40B4-BE49-F238E27FC236}">
                <a16:creationId xmlns:a16="http://schemas.microsoft.com/office/drawing/2014/main" id="{1F4B9FB6-C6A1-4A6E-B7E1-F727CA80B939}"/>
              </a:ext>
            </a:extLst>
          </p:cNvPr>
          <p:cNvSpPr/>
          <p:nvPr/>
        </p:nvSpPr>
        <p:spPr>
          <a:xfrm>
            <a:off x="5959475" y="5013325"/>
            <a:ext cx="3049588" cy="16732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Provjeri jesi li označio/označila sve točke.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527590-D60A-45C0-9193-A0013BC8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3. ZADATAK</a:t>
            </a:r>
          </a:p>
        </p:txBody>
      </p:sp>
      <p:sp>
        <p:nvSpPr>
          <p:cNvPr id="18435" name="Rezervirano mjesto sadržaja 2">
            <a:extLst>
              <a:ext uri="{FF2B5EF4-FFF2-40B4-BE49-F238E27FC236}">
                <a16:creationId xmlns:a16="http://schemas.microsoft.com/office/drawing/2014/main" id="{3DDAC9C7-5660-472D-86B7-06E82268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484313"/>
            <a:ext cx="8229600" cy="21605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/>
              <a:t>U pravokutnom koordinatnom sustavu u ravnini nacrtaj četverokut </a:t>
            </a:r>
            <a:r>
              <a:rPr lang="hr-HR" altLang="sr-Latn-RS" i="1"/>
              <a:t>ABCD, </a:t>
            </a:r>
            <a:r>
              <a:rPr lang="hr-HR" altLang="sr-Latn-RS"/>
              <a:t>ako je </a:t>
            </a:r>
            <a:r>
              <a:rPr lang="hr-HR" altLang="sr-Latn-RS" i="1"/>
              <a:t>A</a:t>
            </a:r>
            <a:r>
              <a:rPr lang="hr-HR" altLang="sr-Latn-RS"/>
              <a:t>(-1,-3), </a:t>
            </a:r>
            <a:r>
              <a:rPr lang="hr-HR" altLang="sr-Latn-RS" i="1"/>
              <a:t>B</a:t>
            </a:r>
            <a:r>
              <a:rPr lang="hr-HR" altLang="sr-Latn-RS"/>
              <a:t>(3,0), </a:t>
            </a:r>
            <a:r>
              <a:rPr lang="hr-HR" altLang="sr-Latn-RS" i="1"/>
              <a:t>C</a:t>
            </a:r>
            <a:r>
              <a:rPr lang="hr-HR" altLang="sr-Latn-RS"/>
              <a:t>(2,5) i </a:t>
            </a:r>
            <a:r>
              <a:rPr lang="hr-HR" altLang="sr-Latn-RS" i="1"/>
              <a:t>D</a:t>
            </a:r>
            <a:r>
              <a:rPr lang="hr-HR" altLang="sr-Latn-RS"/>
              <a:t>(-1,3).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/>
              <a:t>Zatim preslikaj taj četverokut osnom simetrijom s obzirom na os ordinata.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/>
              <a:t>Očitaj i zapiši koordinate novog četverokuta </a:t>
            </a:r>
            <a:r>
              <a:rPr lang="hr-HR" altLang="sr-Latn-RS" i="1"/>
              <a:t>A`B`C`D`.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id="{FEFC6821-1A94-4E28-AE9E-84683DA78EB7}"/>
              </a:ext>
            </a:extLst>
          </p:cNvPr>
          <p:cNvSpPr/>
          <p:nvPr/>
        </p:nvSpPr>
        <p:spPr>
          <a:xfrm>
            <a:off x="5243513" y="3795713"/>
            <a:ext cx="3527425" cy="2543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Kod ovog zadatka zapišite si koordinate točaka u bilježnicu. </a:t>
            </a:r>
          </a:p>
        </p:txBody>
      </p:sp>
      <p:pic>
        <p:nvPicPr>
          <p:cNvPr id="18437" name="Slik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1D1216C2-358D-454D-8A69-F4FC1025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691188"/>
            <a:ext cx="596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3">
            <a:extLst>
              <a:ext uri="{FF2B5EF4-FFF2-40B4-BE49-F238E27FC236}">
                <a16:creationId xmlns:a16="http://schemas.microsoft.com/office/drawing/2014/main" id="{56FB1DFB-4B1E-4A36-A78B-06603F13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76250"/>
            <a:ext cx="65341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kstniOkvir 4">
            <a:extLst>
              <a:ext uri="{FF2B5EF4-FFF2-40B4-BE49-F238E27FC236}">
                <a16:creationId xmlns:a16="http://schemas.microsoft.com/office/drawing/2014/main" id="{AC235B81-E597-41B8-8755-DC2C3A191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22263"/>
            <a:ext cx="198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400">
                <a:solidFill>
                  <a:srgbClr val="FF0000"/>
                </a:solidFill>
              </a:rPr>
              <a:t>Os ordinata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8B431D2-4D17-4824-AA52-023D7FE7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50838"/>
            <a:ext cx="6840538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5270859-5CFD-4D8A-BCF1-1CD84438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981075"/>
            <a:ext cx="98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/>
              <a:t>A`(1,3)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E647B73-DA09-4CA5-AB5F-1EFEE9DCC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650" y="1377950"/>
            <a:ext cx="98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/>
              <a:t>B`(-3,0)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3966E4F-8956-4E68-9AAA-6D6AD896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650" y="1704975"/>
            <a:ext cx="98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/>
              <a:t>C`(-2,5)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0F64D1B-0A25-49BF-8585-AEEE1337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1974850"/>
            <a:ext cx="98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/>
              <a:t>D`(-1,3)</a:t>
            </a:r>
          </a:p>
        </p:txBody>
      </p:sp>
      <p:pic>
        <p:nvPicPr>
          <p:cNvPr id="19465" name="Slika 11" descr="Slika na kojoj se prikazuje crtež&#10;&#10;Opis je automatski generiran">
            <a:extLst>
              <a:ext uri="{FF2B5EF4-FFF2-40B4-BE49-F238E27FC236}">
                <a16:creationId xmlns:a16="http://schemas.microsoft.com/office/drawing/2014/main" id="{3D68F1BE-D856-4ABE-9C1E-D76BA5D8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98463"/>
            <a:ext cx="12065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7F5677-038A-4B66-B239-91E40452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4.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8427C1-9B1E-4606-AFA3-682385CF3A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18864" y="1484784"/>
            <a:ext cx="8229600" cy="1800200"/>
          </a:xfrm>
          <a:blipFill>
            <a:blip r:embed="rId2"/>
            <a:stretch>
              <a:fillRect l="-1111" t="-2373" b="-4407"/>
            </a:stretch>
          </a:blipFill>
        </p:spPr>
        <p:txBody>
          <a:bodyPr/>
          <a:lstStyle/>
          <a:p>
            <a:pPr>
              <a:defRPr/>
            </a:pPr>
            <a:r>
              <a:rPr lang="hr-HR">
                <a:noFill/>
              </a:rPr>
              <a:t> </a:t>
            </a:r>
          </a:p>
        </p:txBody>
      </p:sp>
      <p:sp>
        <p:nvSpPr>
          <p:cNvPr id="5" name="Oblak 4">
            <a:extLst>
              <a:ext uri="{FF2B5EF4-FFF2-40B4-BE49-F238E27FC236}">
                <a16:creationId xmlns:a16="http://schemas.microsoft.com/office/drawing/2014/main" id="{B705881A-DFFF-4BD9-83BC-234C477DB4FA}"/>
              </a:ext>
            </a:extLst>
          </p:cNvPr>
          <p:cNvSpPr/>
          <p:nvPr/>
        </p:nvSpPr>
        <p:spPr>
          <a:xfrm>
            <a:off x="5157788" y="3605213"/>
            <a:ext cx="3529012" cy="25447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Podsjetimo se: Središte trokutu upisane kružnice nalazi se u sjecištu simetrala kutova.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lika 3">
            <a:extLst>
              <a:ext uri="{FF2B5EF4-FFF2-40B4-BE49-F238E27FC236}">
                <a16:creationId xmlns:a16="http://schemas.microsoft.com/office/drawing/2014/main" id="{FC35FDD8-B878-488A-BF51-1BA93F29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4813"/>
            <a:ext cx="327501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6703267-4064-488A-A6BD-F39F55314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30225"/>
            <a:ext cx="353377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D69EC36-F0F9-407E-B6CF-30346E56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531813"/>
            <a:ext cx="5089525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68711CE-37A7-4109-9467-518734EE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500063"/>
            <a:ext cx="4605337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Slika 7" descr="Slika na kojoj se prikazuje crtež&#10;&#10;Opis je automatski generiran">
            <a:extLst>
              <a:ext uri="{FF2B5EF4-FFF2-40B4-BE49-F238E27FC236}">
                <a16:creationId xmlns:a16="http://schemas.microsoft.com/office/drawing/2014/main" id="{28E5B1AF-D6B3-4F11-A0A8-280E5CE1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14338"/>
            <a:ext cx="12049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2F312B-4873-4F03-9EB8-3741D21A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DOMAĆA ZADAĆA - Zbirka</a:t>
            </a:r>
          </a:p>
        </p:txBody>
      </p:sp>
      <p:sp>
        <p:nvSpPr>
          <p:cNvPr id="22531" name="Rezervirano mjesto sadržaja 2">
            <a:extLst>
              <a:ext uri="{FF2B5EF4-FFF2-40B4-BE49-F238E27FC236}">
                <a16:creationId xmlns:a16="http://schemas.microsoft.com/office/drawing/2014/main" id="{B2CE9F2E-3C09-408B-A5FE-E85D7881B7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7210425" cy="3921125"/>
          </a:xfrm>
        </p:spPr>
        <p:txBody>
          <a:bodyPr/>
          <a:lstStyle/>
          <a:p>
            <a:pPr eaLnBrk="1" hangingPunct="1"/>
            <a:r>
              <a:rPr lang="hr-HR" altLang="sr-Latn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 stranica: </a:t>
            </a:r>
            <a:r>
              <a:rPr lang="hr-HR" altLang="sr-Latn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6. zadatak</a:t>
            </a:r>
          </a:p>
          <a:p>
            <a:pPr eaLnBrk="1" hangingPunct="1"/>
            <a:r>
              <a:rPr lang="hr-HR" altLang="sr-Latn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 stranica: </a:t>
            </a:r>
            <a:r>
              <a:rPr lang="hr-HR" altLang="sr-Latn-RS" sz="3600">
                <a:latin typeface="Times New Roman" panose="02020603050405020304" pitchFamily="18" charset="0"/>
                <a:cs typeface="Times New Roman" panose="02020603050405020304" pitchFamily="18" charset="0"/>
              </a:rPr>
              <a:t>9. i 12. zadatak</a:t>
            </a:r>
          </a:p>
          <a:p>
            <a:pPr eaLnBrk="1" hangingPunct="1"/>
            <a:endParaRPr lang="hr-HR" altLang="sr-Latn-R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Karlo Š. </a:t>
            </a: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– u svojoj radnoj bilježnici riješiti do kraja temu </a:t>
            </a:r>
            <a:r>
              <a:rPr lang="hr-HR" altLang="sr-Latn-RS" i="1">
                <a:latin typeface="Times New Roman" panose="02020603050405020304" pitchFamily="18" charset="0"/>
                <a:cs typeface="Times New Roman" panose="02020603050405020304" pitchFamily="18" charset="0"/>
              </a:rPr>
              <a:t>Rotacija</a:t>
            </a:r>
          </a:p>
        </p:txBody>
      </p:sp>
      <p:pic>
        <p:nvPicPr>
          <p:cNvPr id="22532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599AC0BA-AD2C-4D70-B577-84D2036AD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758825"/>
            <a:ext cx="120491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ak 4">
            <a:extLst>
              <a:ext uri="{FF2B5EF4-FFF2-40B4-BE49-F238E27FC236}">
                <a16:creationId xmlns:a16="http://schemas.microsoft.com/office/drawing/2014/main" id="{8AF5893A-BA93-4850-AF96-3E7998D9CA7C}"/>
              </a:ext>
            </a:extLst>
          </p:cNvPr>
          <p:cNvSpPr/>
          <p:nvPr/>
        </p:nvSpPr>
        <p:spPr>
          <a:xfrm>
            <a:off x="5364163" y="4173538"/>
            <a:ext cx="3529012" cy="2543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Zadaću fotografirajte te mi pošaljite u grupu na Viberu.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BC5FB-A27D-4263-9AD6-73E4CD66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 za kraj…</a:t>
            </a:r>
          </a:p>
        </p:txBody>
      </p:sp>
      <p:sp>
        <p:nvSpPr>
          <p:cNvPr id="23555" name="Rezervirano mjesto sadržaja 3">
            <a:extLst>
              <a:ext uri="{FF2B5EF4-FFF2-40B4-BE49-F238E27FC236}">
                <a16:creationId xmlns:a16="http://schemas.microsoft.com/office/drawing/2014/main" id="{CB735A90-1AAA-49B1-B2FC-61F593BC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2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/>
              <a:t>Kada odradiš ovaj sat na yammer-u stisni </a:t>
            </a:r>
            <a:r>
              <a:rPr lang="hr-HR" altLang="sr-Latn-RS" i="1"/>
              <a:t>like </a:t>
            </a:r>
            <a:r>
              <a:rPr lang="hr-HR" altLang="sr-Latn-RS"/>
              <a:t>na post koji ću objaviti vezan uz ovu temu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altLang="sr-Latn-R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AF185-31F2-4ADC-8BEE-2DB50F77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UPUTE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B97BED-A62A-4140-9199-12B519CF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575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Pripremi si pribor za pisanje, geometrijski pribor, bilježnicu i udžbenik</a:t>
            </a:r>
          </a:p>
          <a:p>
            <a:pPr eaLnBrk="1" hangingPunct="1">
              <a:defRPr/>
            </a:pPr>
            <a:r>
              <a:rPr lang="hr-HR" dirty="0"/>
              <a:t>U bilježnicu upiši naslov i datum</a:t>
            </a:r>
          </a:p>
          <a:p>
            <a:pPr eaLnBrk="1" hangingPunct="1">
              <a:defRPr/>
            </a:pPr>
            <a:r>
              <a:rPr lang="hr-HR" dirty="0"/>
              <a:t>Prođi kroz zadatke iz prezentacije te ih riješi u bilježnicu (pokušaj ih najprije sam/sama riješiti, sve smo ih već i obradili na satu)</a:t>
            </a:r>
          </a:p>
          <a:p>
            <a:pPr eaLnBrk="1" hangingPunct="1">
              <a:defRPr/>
            </a:pPr>
            <a:r>
              <a:rPr lang="hr-HR" dirty="0"/>
              <a:t>Tekstove zadataka ne treba prepisivati u bilježnicu, samo redni broj zadatka</a:t>
            </a:r>
          </a:p>
          <a:p>
            <a:pPr eaLnBrk="1" hangingPunct="1">
              <a:defRPr/>
            </a:pPr>
            <a:r>
              <a:rPr lang="hr-HR" dirty="0"/>
              <a:t>Uz dio koji mora biti zapisan u bilježnicu stajat će znak</a:t>
            </a:r>
          </a:p>
          <a:p>
            <a:pPr eaLnBrk="1" hangingPunct="1">
              <a:defRPr/>
            </a:pPr>
            <a:r>
              <a:rPr lang="hr-HR" dirty="0"/>
              <a:t>Pripazi na urednost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/>
              <a:t>Riješi domaću zadaću</a:t>
            </a:r>
          </a:p>
          <a:p>
            <a:pPr eaLnBrk="1" hangingPunct="1">
              <a:defRPr/>
            </a:pPr>
            <a:endParaRPr lang="hr-HR" dirty="0"/>
          </a:p>
        </p:txBody>
      </p:sp>
      <p:pic>
        <p:nvPicPr>
          <p:cNvPr id="7172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611D6F20-1CCF-481B-B69F-526F20E2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4581525"/>
            <a:ext cx="536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6D5153-6201-4CC7-AE0A-43D24782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Rješenja listića s prošlog sata</a:t>
            </a:r>
          </a:p>
        </p:txBody>
      </p:sp>
      <p:pic>
        <p:nvPicPr>
          <p:cNvPr id="8195" name="Picture 2" descr="8 6 dodatak 4661-22">
            <a:extLst>
              <a:ext uri="{FF2B5EF4-FFF2-40B4-BE49-F238E27FC236}">
                <a16:creationId xmlns:a16="http://schemas.microsoft.com/office/drawing/2014/main" id="{563F3CDC-AFE3-48AD-92C1-CA88CF1DC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773238"/>
            <a:ext cx="83962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B7658DB7-2BF7-48BC-AE2B-5C395A5B4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Preslikavanja ravnine</a:t>
            </a:r>
          </a:p>
        </p:txBody>
      </p:sp>
      <p:sp>
        <p:nvSpPr>
          <p:cNvPr id="2" name="Podnaslov 1">
            <a:extLst>
              <a:ext uri="{FF2B5EF4-FFF2-40B4-BE49-F238E27FC236}">
                <a16:creationId xmlns:a16="http://schemas.microsoft.com/office/drawing/2014/main" id="{F6D66C2F-AAB4-488E-9CF5-A61D06B76E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PONAVLJANJE</a:t>
            </a: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083A6965-9991-470F-8AF5-F3C174CB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715000"/>
            <a:ext cx="4457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Školska godina 2019./2020.</a:t>
            </a:r>
          </a:p>
          <a:p>
            <a:pPr eaLnBrk="1" hangingPunct="1"/>
            <a:r>
              <a:rPr lang="hr-HR" altLang="sr-Latn-R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Razred: 8.a</a:t>
            </a:r>
          </a:p>
          <a:p>
            <a:pPr eaLnBrk="1" hangingPunct="1"/>
            <a:r>
              <a:rPr lang="hr-HR" altLang="sr-Latn-R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Nadnevak: 18.3.2020.</a:t>
            </a:r>
          </a:p>
          <a:p>
            <a:pPr eaLnBrk="1" hangingPunct="1"/>
            <a:r>
              <a:rPr lang="hr-HR" altLang="sr-Latn-R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Nastavnik: Viktorija Dimec Bračun, mag.educ.math</a:t>
            </a:r>
          </a:p>
        </p:txBody>
      </p:sp>
      <p:pic>
        <p:nvPicPr>
          <p:cNvPr id="9221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B658FF37-B980-47D2-ADDD-C4C0BA1A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65225"/>
            <a:ext cx="169545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299EDDEF-B204-4112-9B65-C6FBD212CF67}"/>
              </a:ext>
            </a:extLst>
          </p:cNvPr>
          <p:cNvGraphicFramePr/>
          <p:nvPr/>
        </p:nvGraphicFramePr>
        <p:xfrm>
          <a:off x="323528" y="476672"/>
          <a:ext cx="864096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6BA1BA9C-A25D-4A65-ADB3-06FE08EA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333375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Ponovimo…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98F699-54F9-45A3-BF10-A5614471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Ponovimo… </a:t>
            </a:r>
          </a:p>
        </p:txBody>
      </p:sp>
      <p:graphicFrame>
        <p:nvGraphicFramePr>
          <p:cNvPr id="11267" name="Objekt 4">
            <a:extLst>
              <a:ext uri="{FF2B5EF4-FFF2-40B4-BE49-F238E27FC236}">
                <a16:creationId xmlns:a16="http://schemas.microsoft.com/office/drawing/2014/main" id="{D4057995-7F52-412C-A18D-DE916E4008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988" y="1573213"/>
          <a:ext cx="3973512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Bitmap Image" r:id="rId3" imgW="6706536" imgH="3304762" progId="Paint.Picture">
                  <p:embed/>
                </p:oleObj>
              </mc:Choice>
              <mc:Fallback>
                <p:oleObj name="Bitmap Image" r:id="rId3" imgW="6706536" imgH="3304762" progId="Paint.Picture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1573213"/>
                        <a:ext cx="3973512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kt 5">
            <a:extLst>
              <a:ext uri="{FF2B5EF4-FFF2-40B4-BE49-F238E27FC236}">
                <a16:creationId xmlns:a16="http://schemas.microsoft.com/office/drawing/2014/main" id="{476A9D29-3BD3-4EA7-ACA3-7F90C21D84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4563" y="1520825"/>
          <a:ext cx="2897187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Bitmap Image" r:id="rId5" imgW="4885714" imgH="4610744" progId="Paint.Picture">
                  <p:embed/>
                </p:oleObj>
              </mc:Choice>
              <mc:Fallback>
                <p:oleObj name="Bitmap Image" r:id="rId5" imgW="4885714" imgH="4610744" progId="Paint.Picture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1520825"/>
                        <a:ext cx="2897187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kt 6">
            <a:extLst>
              <a:ext uri="{FF2B5EF4-FFF2-40B4-BE49-F238E27FC236}">
                <a16:creationId xmlns:a16="http://schemas.microsoft.com/office/drawing/2014/main" id="{7E4B2844-F72B-449C-8772-60C161157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3721100"/>
          <a:ext cx="2862262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Bitmap Image" r:id="rId7" imgW="4772691" imgH="3419952" progId="Paint.Picture">
                  <p:embed/>
                </p:oleObj>
              </mc:Choice>
              <mc:Fallback>
                <p:oleObj name="Bitmap Image" r:id="rId7" imgW="4772691" imgH="3419952" progId="Paint.Picture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721100"/>
                        <a:ext cx="2862262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kt 7">
            <a:extLst>
              <a:ext uri="{FF2B5EF4-FFF2-40B4-BE49-F238E27FC236}">
                <a16:creationId xmlns:a16="http://schemas.microsoft.com/office/drawing/2014/main" id="{FDF2FCEA-11B1-4CBA-BB18-2F1D89058D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3888" y="4437063"/>
          <a:ext cx="3538537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Bitmap Image" r:id="rId9" imgW="6533333" imgH="3734321" progId="Paint.Picture">
                  <p:embed/>
                </p:oleObj>
              </mc:Choice>
              <mc:Fallback>
                <p:oleObj name="Bitmap Image" r:id="rId9" imgW="6533333" imgH="3734321" progId="Paint.Picture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437063"/>
                        <a:ext cx="3538537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lak 10">
            <a:extLst>
              <a:ext uri="{FF2B5EF4-FFF2-40B4-BE49-F238E27FC236}">
                <a16:creationId xmlns:a16="http://schemas.microsoft.com/office/drawing/2014/main" id="{86F9E3F1-FBF3-4CD0-A2AF-99F7049CB975}"/>
              </a:ext>
            </a:extLst>
          </p:cNvPr>
          <p:cNvSpPr/>
          <p:nvPr/>
        </p:nvSpPr>
        <p:spPr>
          <a:xfrm>
            <a:off x="6216650" y="25400"/>
            <a:ext cx="2870200" cy="20193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Možeš li prepoznati o kojem je preslikavanju riječ?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232A5D3-AA1F-4DBF-A909-1A0169D13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398588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>
                <a:solidFill>
                  <a:srgbClr val="0000FF"/>
                </a:solidFill>
              </a:rPr>
              <a:t>TRANSLACIJA (POMAK)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7ED819B-7CC1-4732-924F-854051596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12922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>
                <a:solidFill>
                  <a:srgbClr val="0000FF"/>
                </a:solidFill>
              </a:rPr>
              <a:t>CENTRALNA SIMETRIJA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33ADE05-9F50-426A-B533-1BE32721F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48363"/>
            <a:ext cx="2232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>
                <a:solidFill>
                  <a:srgbClr val="0000FF"/>
                </a:solidFill>
              </a:rPr>
              <a:t>OSNA SIMETRIJA</a:t>
            </a:r>
          </a:p>
          <a:p>
            <a:r>
              <a:rPr lang="hr-HR" altLang="sr-Latn-RS">
                <a:solidFill>
                  <a:srgbClr val="0000FF"/>
                </a:solidFill>
              </a:rPr>
              <a:t>(ZRCALJENJE)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FB53BA3-43E4-4B8A-AF5C-DE187B5BA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175" y="4908550"/>
            <a:ext cx="2233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>
                <a:solidFill>
                  <a:srgbClr val="0000FF"/>
                </a:solidFill>
              </a:rPr>
              <a:t>ROTACIJA (VRTNJA)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180C74-8F5A-4F61-8C3A-F5182B90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Ponovimo…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A69B86-D20D-486F-8F94-E4C26743D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Što je vektor?</a:t>
            </a:r>
          </a:p>
          <a:p>
            <a:pPr eaLnBrk="1" hangingPunct="1">
              <a:defRPr/>
            </a:pPr>
            <a:r>
              <a:rPr lang="hr-HR" dirty="0"/>
              <a:t>Čime je svaki vektor određen?</a:t>
            </a:r>
          </a:p>
          <a:p>
            <a:pPr eaLnBrk="1" hangingPunct="1">
              <a:defRPr/>
            </a:pPr>
            <a:r>
              <a:rPr lang="hr-HR" dirty="0"/>
              <a:t>Što je </a:t>
            </a:r>
            <a:r>
              <a:rPr lang="hr-HR" dirty="0" err="1"/>
              <a:t>nulvektor</a:t>
            </a:r>
            <a:r>
              <a:rPr lang="hr-HR" dirty="0"/>
              <a:t>?</a:t>
            </a:r>
          </a:p>
          <a:p>
            <a:pPr eaLnBrk="1" hangingPunct="1">
              <a:defRPr/>
            </a:pPr>
            <a:r>
              <a:rPr lang="hr-HR" dirty="0"/>
              <a:t>Kada su dva vektora jednaka?</a:t>
            </a:r>
          </a:p>
          <a:p>
            <a:pPr eaLnBrk="1" hangingPunct="1">
              <a:defRPr/>
            </a:pPr>
            <a:r>
              <a:rPr lang="hr-HR" dirty="0"/>
              <a:t>Koja je razlika između skalarnih i vektorskih veličina?</a:t>
            </a:r>
          </a:p>
          <a:p>
            <a:pPr eaLnBrk="1" hangingPunct="1">
              <a:defRPr/>
            </a:pPr>
            <a:r>
              <a:rPr lang="hr-HR" dirty="0"/>
              <a:t>Gdje se nalazi središte trokutu opisane kružnice?</a:t>
            </a:r>
          </a:p>
          <a:p>
            <a:pPr eaLnBrk="1" hangingPunct="1">
              <a:defRPr/>
            </a:pPr>
            <a:r>
              <a:rPr lang="hr-HR" dirty="0"/>
              <a:t>Gdje se nalazi središte trokutu upisane kružnice?</a:t>
            </a:r>
          </a:p>
          <a:p>
            <a:pPr eaLnBrk="1" hangingPunct="1">
              <a:defRPr/>
            </a:pPr>
            <a:r>
              <a:rPr lang="hr-HR" dirty="0"/>
              <a:t>Što je </a:t>
            </a:r>
            <a:r>
              <a:rPr lang="hr-HR" dirty="0" err="1"/>
              <a:t>ortocentar</a:t>
            </a:r>
            <a:r>
              <a:rPr lang="hr-HR" dirty="0"/>
              <a:t> trokuta?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id="{35104BED-0DC0-4D21-B497-26C0B0BF91BD}"/>
              </a:ext>
            </a:extLst>
          </p:cNvPr>
          <p:cNvSpPr/>
          <p:nvPr/>
        </p:nvSpPr>
        <p:spPr>
          <a:xfrm>
            <a:off x="5435600" y="476250"/>
            <a:ext cx="3529013" cy="25447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Pokušaj u sebi odgovoriti na ova pitanja. Ako ne znaš neki odgovor, potraži ga u bilježnici.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E46D96-A069-4F09-B962-45202B732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1. ZADATAK</a:t>
            </a:r>
          </a:p>
        </p:txBody>
      </p:sp>
      <p:sp>
        <p:nvSpPr>
          <p:cNvPr id="13315" name="Rezervirano mjesto sadržaja 2">
            <a:extLst>
              <a:ext uri="{FF2B5EF4-FFF2-40B4-BE49-F238E27FC236}">
                <a16:creationId xmlns:a16="http://schemas.microsoft.com/office/drawing/2014/main" id="{339F3FCA-4821-4B2F-803F-6FEAC1E1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484313"/>
            <a:ext cx="8229600" cy="18002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/>
              <a:t>Nacrtaj tupokutni trokut </a:t>
            </a:r>
            <a:r>
              <a:rPr lang="hr-HR" altLang="sr-Latn-RS" i="1"/>
              <a:t>ABC</a:t>
            </a:r>
            <a:r>
              <a:rPr lang="hr-HR" altLang="sr-Latn-RS"/>
              <a:t> i pravac </a:t>
            </a:r>
            <a:r>
              <a:rPr lang="hr-HR" altLang="sr-Latn-RS" i="1"/>
              <a:t>p</a:t>
            </a:r>
            <a:r>
              <a:rPr lang="hr-HR" altLang="sr-Latn-RS"/>
              <a:t> van tog trokuta. Preslikaj trokut osnom simetrijom s obzirom na pravac </a:t>
            </a:r>
            <a:r>
              <a:rPr lang="hr-HR" altLang="sr-Latn-RS" i="1"/>
              <a:t>p.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6D380EC0-7BE6-440B-BC5A-283E25AE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49275"/>
            <a:ext cx="295275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/>
              <a:t>Iz svakoga vrha trokuta povuci polupravac okomit na pravac </a:t>
            </a:r>
            <a:r>
              <a:rPr lang="hr-HR" altLang="sr-Latn-RS" i="1"/>
              <a:t>s</a:t>
            </a:r>
            <a:r>
              <a:rPr lang="hr-HR" altLang="sr-Latn-RS"/>
              <a:t>.</a:t>
            </a:r>
            <a:endParaRPr lang="en-US" altLang="sr-Latn-RS"/>
          </a:p>
        </p:txBody>
      </p:sp>
      <p:grpSp>
        <p:nvGrpSpPr>
          <p:cNvPr id="5123" name="Group 3">
            <a:extLst>
              <a:ext uri="{FF2B5EF4-FFF2-40B4-BE49-F238E27FC236}">
                <a16:creationId xmlns:a16="http://schemas.microsoft.com/office/drawing/2014/main" id="{77AE35A2-B469-4FE1-85AA-92FE58351B4C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366963" y="3843337"/>
            <a:ext cx="4738688" cy="2741613"/>
            <a:chOff x="1336" y="2683"/>
            <a:chExt cx="2985" cy="1727"/>
          </a:xfrm>
        </p:grpSpPr>
        <p:sp>
          <p:nvSpPr>
            <p:cNvPr id="14360" name="Freeform 4">
              <a:extLst>
                <a:ext uri="{FF2B5EF4-FFF2-40B4-BE49-F238E27FC236}">
                  <a16:creationId xmlns:a16="http://schemas.microsoft.com/office/drawing/2014/main" id="{47E4F60D-A78C-4898-A992-F815DEBA4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52"/>
              <a:ext cx="1727" cy="1258"/>
            </a:xfrm>
            <a:custGeom>
              <a:avLst/>
              <a:gdLst>
                <a:gd name="T0" fmla="*/ 59 w 1727"/>
                <a:gd name="T1" fmla="*/ 848 h 1258"/>
                <a:gd name="T2" fmla="*/ 0 w 1727"/>
                <a:gd name="T3" fmla="*/ 1258 h 1258"/>
                <a:gd name="T4" fmla="*/ 1727 w 1727"/>
                <a:gd name="T5" fmla="*/ 0 h 1258"/>
                <a:gd name="T6" fmla="*/ 990 w 1727"/>
                <a:gd name="T7" fmla="*/ 179 h 1258"/>
                <a:gd name="T8" fmla="*/ 59 w 1727"/>
                <a:gd name="T9" fmla="*/ 848 h 1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7" h="1258">
                  <a:moveTo>
                    <a:pt x="59" y="848"/>
                  </a:moveTo>
                  <a:lnTo>
                    <a:pt x="0" y="1258"/>
                  </a:lnTo>
                  <a:lnTo>
                    <a:pt x="1727" y="0"/>
                  </a:lnTo>
                  <a:lnTo>
                    <a:pt x="990" y="179"/>
                  </a:lnTo>
                  <a:lnTo>
                    <a:pt x="59" y="84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361" name="Freeform 5">
              <a:extLst>
                <a:ext uri="{FF2B5EF4-FFF2-40B4-BE49-F238E27FC236}">
                  <a16:creationId xmlns:a16="http://schemas.microsoft.com/office/drawing/2014/main" id="{4CB96F18-DAD2-4009-8069-7FB02FE5F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2683"/>
              <a:ext cx="2985" cy="648"/>
            </a:xfrm>
            <a:custGeom>
              <a:avLst/>
              <a:gdLst>
                <a:gd name="T0" fmla="*/ 0 w 2985"/>
                <a:gd name="T1" fmla="*/ 0 h 648"/>
                <a:gd name="T2" fmla="*/ 648 w 2985"/>
                <a:gd name="T3" fmla="*/ 394 h 648"/>
                <a:gd name="T4" fmla="*/ 2248 w 2985"/>
                <a:gd name="T5" fmla="*/ 648 h 648"/>
                <a:gd name="T6" fmla="*/ 2985 w 2985"/>
                <a:gd name="T7" fmla="*/ 469 h 648"/>
                <a:gd name="T8" fmla="*/ 0 w 2985"/>
                <a:gd name="T9" fmla="*/ 0 h 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5" h="648">
                  <a:moveTo>
                    <a:pt x="0" y="0"/>
                  </a:moveTo>
                  <a:lnTo>
                    <a:pt x="648" y="394"/>
                  </a:lnTo>
                  <a:lnTo>
                    <a:pt x="2248" y="648"/>
                  </a:lnTo>
                  <a:lnTo>
                    <a:pt x="2985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362" name="Freeform 6">
              <a:extLst>
                <a:ext uri="{FF2B5EF4-FFF2-40B4-BE49-F238E27FC236}">
                  <a16:creationId xmlns:a16="http://schemas.microsoft.com/office/drawing/2014/main" id="{2C8233DC-7704-435C-A33E-A560C3AA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2683"/>
              <a:ext cx="1317" cy="1727"/>
            </a:xfrm>
            <a:custGeom>
              <a:avLst/>
              <a:gdLst>
                <a:gd name="T0" fmla="*/ 1258 w 1317"/>
                <a:gd name="T1" fmla="*/ 1727 h 1727"/>
                <a:gd name="T2" fmla="*/ 1317 w 1317"/>
                <a:gd name="T3" fmla="*/ 1317 h 1727"/>
                <a:gd name="T4" fmla="*/ 648 w 1317"/>
                <a:gd name="T5" fmla="*/ 394 h 1727"/>
                <a:gd name="T6" fmla="*/ 0 w 1317"/>
                <a:gd name="T7" fmla="*/ 0 h 1727"/>
                <a:gd name="T8" fmla="*/ 1258 w 1317"/>
                <a:gd name="T9" fmla="*/ 1727 h 1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7" h="1727">
                  <a:moveTo>
                    <a:pt x="1258" y="1727"/>
                  </a:moveTo>
                  <a:lnTo>
                    <a:pt x="1317" y="1317"/>
                  </a:lnTo>
                  <a:lnTo>
                    <a:pt x="648" y="394"/>
                  </a:lnTo>
                  <a:lnTo>
                    <a:pt x="0" y="0"/>
                  </a:lnTo>
                  <a:lnTo>
                    <a:pt x="1258" y="172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5127" name="Group 7">
            <a:extLst>
              <a:ext uri="{FF2B5EF4-FFF2-40B4-BE49-F238E27FC236}">
                <a16:creationId xmlns:a16="http://schemas.microsoft.com/office/drawing/2014/main" id="{7139157E-5358-4EE6-B1CB-1E69E8C11B4D}"/>
              </a:ext>
            </a:extLst>
          </p:cNvPr>
          <p:cNvGrpSpPr>
            <a:grpSpLocks/>
          </p:cNvGrpSpPr>
          <p:nvPr/>
        </p:nvGrpSpPr>
        <p:grpSpPr bwMode="auto">
          <a:xfrm>
            <a:off x="4200525" y="3724275"/>
            <a:ext cx="4502150" cy="4419600"/>
            <a:chOff x="2646" y="2318"/>
            <a:chExt cx="2836" cy="2784"/>
          </a:xfrm>
        </p:grpSpPr>
        <p:sp>
          <p:nvSpPr>
            <p:cNvPr id="14357" name="Freeform 8">
              <a:extLst>
                <a:ext uri="{FF2B5EF4-FFF2-40B4-BE49-F238E27FC236}">
                  <a16:creationId xmlns:a16="http://schemas.microsoft.com/office/drawing/2014/main" id="{2BA64E49-9B55-4CF1-A436-58D86ABCC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318"/>
              <a:ext cx="2836" cy="2069"/>
            </a:xfrm>
            <a:custGeom>
              <a:avLst/>
              <a:gdLst>
                <a:gd name="T0" fmla="*/ 0 w 2836"/>
                <a:gd name="T1" fmla="*/ 2069 h 2069"/>
                <a:gd name="T2" fmla="*/ 581 w 2836"/>
                <a:gd name="T3" fmla="*/ 2010 h 2069"/>
                <a:gd name="T4" fmla="*/ 2136 w 2836"/>
                <a:gd name="T5" fmla="*/ 871 h 2069"/>
                <a:gd name="T6" fmla="*/ 2836 w 2836"/>
                <a:gd name="T7" fmla="*/ 0 h 2069"/>
                <a:gd name="T8" fmla="*/ 0 w 2836"/>
                <a:gd name="T9" fmla="*/ 2069 h 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36" h="2069">
                  <a:moveTo>
                    <a:pt x="0" y="2069"/>
                  </a:moveTo>
                  <a:lnTo>
                    <a:pt x="581" y="2010"/>
                  </a:lnTo>
                  <a:lnTo>
                    <a:pt x="2136" y="871"/>
                  </a:lnTo>
                  <a:lnTo>
                    <a:pt x="2836" y="0"/>
                  </a:lnTo>
                  <a:lnTo>
                    <a:pt x="0" y="206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358" name="Freeform 9">
              <a:extLst>
                <a:ext uri="{FF2B5EF4-FFF2-40B4-BE49-F238E27FC236}">
                  <a16:creationId xmlns:a16="http://schemas.microsoft.com/office/drawing/2014/main" id="{DDABE258-22CF-4C1C-BF63-36E8F524A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318"/>
              <a:ext cx="1377" cy="2784"/>
            </a:xfrm>
            <a:custGeom>
              <a:avLst/>
              <a:gdLst>
                <a:gd name="T0" fmla="*/ 149 w 1377"/>
                <a:gd name="T1" fmla="*/ 2784 h 2784"/>
                <a:gd name="T2" fmla="*/ 0 w 1377"/>
                <a:gd name="T3" fmla="*/ 2397 h 2784"/>
                <a:gd name="T4" fmla="*/ 677 w 1377"/>
                <a:gd name="T5" fmla="*/ 871 h 2784"/>
                <a:gd name="T6" fmla="*/ 1377 w 1377"/>
                <a:gd name="T7" fmla="*/ 0 h 2784"/>
                <a:gd name="T8" fmla="*/ 149 w 1377"/>
                <a:gd name="T9" fmla="*/ 2784 h 2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7" h="2784">
                  <a:moveTo>
                    <a:pt x="149" y="2784"/>
                  </a:moveTo>
                  <a:lnTo>
                    <a:pt x="0" y="2397"/>
                  </a:lnTo>
                  <a:lnTo>
                    <a:pt x="677" y="871"/>
                  </a:lnTo>
                  <a:lnTo>
                    <a:pt x="1377" y="0"/>
                  </a:lnTo>
                  <a:lnTo>
                    <a:pt x="149" y="278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359" name="Freeform 10">
              <a:extLst>
                <a:ext uri="{FF2B5EF4-FFF2-40B4-BE49-F238E27FC236}">
                  <a16:creationId xmlns:a16="http://schemas.microsoft.com/office/drawing/2014/main" id="{038D3631-8047-4990-94DD-26BBDCD51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4328"/>
              <a:ext cx="1608" cy="774"/>
            </a:xfrm>
            <a:custGeom>
              <a:avLst/>
              <a:gdLst>
                <a:gd name="T0" fmla="*/ 1608 w 1608"/>
                <a:gd name="T1" fmla="*/ 774 h 774"/>
                <a:gd name="T2" fmla="*/ 1459 w 1608"/>
                <a:gd name="T3" fmla="*/ 387 h 774"/>
                <a:gd name="T4" fmla="*/ 581 w 1608"/>
                <a:gd name="T5" fmla="*/ 0 h 774"/>
                <a:gd name="T6" fmla="*/ 0 w 1608"/>
                <a:gd name="T7" fmla="*/ 59 h 774"/>
                <a:gd name="T8" fmla="*/ 1608 w 1608"/>
                <a:gd name="T9" fmla="*/ 774 h 7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8" h="774">
                  <a:moveTo>
                    <a:pt x="1608" y="774"/>
                  </a:moveTo>
                  <a:lnTo>
                    <a:pt x="1459" y="387"/>
                  </a:lnTo>
                  <a:lnTo>
                    <a:pt x="581" y="0"/>
                  </a:lnTo>
                  <a:lnTo>
                    <a:pt x="0" y="59"/>
                  </a:lnTo>
                  <a:lnTo>
                    <a:pt x="1608" y="77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4341" name="Line 11">
            <a:extLst>
              <a:ext uri="{FF2B5EF4-FFF2-40B4-BE49-F238E27FC236}">
                <a16:creationId xmlns:a16="http://schemas.microsoft.com/office/drawing/2014/main" id="{7A778B67-56B4-4CE4-8EC9-EA8CC6D5E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263" y="1624013"/>
            <a:ext cx="827087" cy="2741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42" name="Line 12">
            <a:extLst>
              <a:ext uri="{FF2B5EF4-FFF2-40B4-BE49-F238E27FC236}">
                <a16:creationId xmlns:a16="http://schemas.microsoft.com/office/drawing/2014/main" id="{218B32DA-A685-40F8-A6B6-A0FE8531EF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4350" y="3325813"/>
            <a:ext cx="425450" cy="10398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43" name="Line 13">
            <a:extLst>
              <a:ext uri="{FF2B5EF4-FFF2-40B4-BE49-F238E27FC236}">
                <a16:creationId xmlns:a16="http://schemas.microsoft.com/office/drawing/2014/main" id="{1D0FAF93-7C52-4C71-827B-7EEFFF12E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263" y="1624013"/>
            <a:ext cx="1252537" cy="170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44" name="Line 14">
            <a:extLst>
              <a:ext uri="{FF2B5EF4-FFF2-40B4-BE49-F238E27FC236}">
                <a16:creationId xmlns:a16="http://schemas.microsoft.com/office/drawing/2014/main" id="{25E548CE-F5B8-4512-9334-4376658656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4900" y="703263"/>
            <a:ext cx="755650" cy="47847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B7270551-98F6-4A66-8915-714D2E53A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3325813"/>
            <a:ext cx="1087438" cy="16510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06858C25-D8DF-4F96-B4EC-F6AF9064F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263" y="1624013"/>
            <a:ext cx="4265612" cy="68580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37" name="Line 17">
            <a:extLst>
              <a:ext uri="{FF2B5EF4-FFF2-40B4-BE49-F238E27FC236}">
                <a16:creationId xmlns:a16="http://schemas.microsoft.com/office/drawing/2014/main" id="{C8F32CED-9F70-42BE-848E-CFD8D20D5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4350" y="4365625"/>
            <a:ext cx="1582738" cy="24765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48" name="Oval 18">
            <a:extLst>
              <a:ext uri="{FF2B5EF4-FFF2-40B4-BE49-F238E27FC236}">
                <a16:creationId xmlns:a16="http://schemas.microsoft.com/office/drawing/2014/main" id="{5D21F0C5-F88C-4383-A079-1AE0F5901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1600200"/>
            <a:ext cx="58738" cy="603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4349" name="Rectangle 19">
            <a:extLst>
              <a:ext uri="{FF2B5EF4-FFF2-40B4-BE49-F238E27FC236}">
                <a16:creationId xmlns:a16="http://schemas.microsoft.com/office/drawing/2014/main" id="{A14EEAC6-BAC3-42D1-B52A-95BC896FF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387475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100">
                <a:solidFill>
                  <a:srgbClr val="000000"/>
                </a:solidFill>
              </a:rPr>
              <a:t>C</a:t>
            </a:r>
            <a:endParaRPr lang="en-US" altLang="sr-Latn-RS"/>
          </a:p>
        </p:txBody>
      </p:sp>
      <p:sp>
        <p:nvSpPr>
          <p:cNvPr id="14350" name="Oval 20">
            <a:extLst>
              <a:ext uri="{FF2B5EF4-FFF2-40B4-BE49-F238E27FC236}">
                <a16:creationId xmlns:a16="http://schemas.microsoft.com/office/drawing/2014/main" id="{0EB6849A-043A-4254-AE89-942BF11F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4341813"/>
            <a:ext cx="58737" cy="587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4351" name="Rectangle 21">
            <a:extLst>
              <a:ext uri="{FF2B5EF4-FFF2-40B4-BE49-F238E27FC236}">
                <a16:creationId xmlns:a16="http://schemas.microsoft.com/office/drawing/2014/main" id="{7E62B5B9-6E33-4CC4-AC4F-CDDA79008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4424363"/>
            <a:ext cx="93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100">
                <a:solidFill>
                  <a:srgbClr val="000000"/>
                </a:solidFill>
              </a:rPr>
              <a:t>A</a:t>
            </a:r>
            <a:endParaRPr lang="en-US" altLang="sr-Latn-RS"/>
          </a:p>
        </p:txBody>
      </p:sp>
      <p:sp>
        <p:nvSpPr>
          <p:cNvPr id="14352" name="Oval 22">
            <a:extLst>
              <a:ext uri="{FF2B5EF4-FFF2-40B4-BE49-F238E27FC236}">
                <a16:creationId xmlns:a16="http://schemas.microsoft.com/office/drawing/2014/main" id="{4FCAC18E-4490-4439-966A-797D8AA95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302000"/>
            <a:ext cx="58737" cy="5873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4353" name="Rectangle 23">
            <a:extLst>
              <a:ext uri="{FF2B5EF4-FFF2-40B4-BE49-F238E27FC236}">
                <a16:creationId xmlns:a16="http://schemas.microsoft.com/office/drawing/2014/main" id="{D16F7DE6-3497-43A9-921B-76D5BA8E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3089275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100">
                <a:solidFill>
                  <a:srgbClr val="000000"/>
                </a:solidFill>
              </a:rPr>
              <a:t>B</a:t>
            </a:r>
            <a:endParaRPr lang="en-US" altLang="sr-Latn-RS"/>
          </a:p>
        </p:txBody>
      </p:sp>
      <p:sp>
        <p:nvSpPr>
          <p:cNvPr id="14354" name="Rectangle 24">
            <a:extLst>
              <a:ext uri="{FF2B5EF4-FFF2-40B4-BE49-F238E27FC236}">
                <a16:creationId xmlns:a16="http://schemas.microsoft.com/office/drawing/2014/main" id="{54B65F2E-7F82-4A71-9AD7-3B849BCD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765175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100">
                <a:solidFill>
                  <a:srgbClr val="000000"/>
                </a:solidFill>
              </a:rPr>
              <a:t>s</a:t>
            </a:r>
            <a:endParaRPr lang="en-US" altLang="sr-Latn-RS"/>
          </a:p>
        </p:txBody>
      </p:sp>
      <p:sp>
        <p:nvSpPr>
          <p:cNvPr id="14355" name="AutoShape 25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2148C8C-E2B3-4335-9DA3-B98B5CC1F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66725"/>
            <a:ext cx="288925" cy="288925"/>
          </a:xfrm>
          <a:prstGeom prst="actionButtonBlank">
            <a:avLst/>
          </a:prstGeom>
          <a:gradFill rotWithShape="1">
            <a:gsLst>
              <a:gs pos="0">
                <a:srgbClr val="005AA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000"/>
              <a:t>X</a:t>
            </a:r>
            <a:endParaRPr lang="en-US" altLang="sr-Latn-RS"/>
          </a:p>
        </p:txBody>
      </p:sp>
      <p:pic>
        <p:nvPicPr>
          <p:cNvPr id="14356" name="Slika 25" descr="Slika na kojoj se prikazuje crtež&#10;&#10;Opis je automatski generiran">
            <a:extLst>
              <a:ext uri="{FF2B5EF4-FFF2-40B4-BE49-F238E27FC236}">
                <a16:creationId xmlns:a16="http://schemas.microsoft.com/office/drawing/2014/main" id="{016947CF-D7EA-49A5-BA02-AC029146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66725"/>
            <a:ext cx="12049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50867E-6 L 0.15451 -0.10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1 -0.1089 L -0.01875 0.058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5896 L 0.11597 -0.0712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4335E-6 L -0.3158 -0.2284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97 -0.07122 L -0.02569 -0.3227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ća">
  <a:themeElements>
    <a:clrScheme name="Jasnoć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ć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asnoća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993</TotalTime>
  <Words>599</Words>
  <Application>Microsoft Office PowerPoint</Application>
  <PresentationFormat>Prikaz na zaslonu (4:3)</PresentationFormat>
  <Paragraphs>95</Paragraphs>
  <Slides>18</Slides>
  <Notes>0</Notes>
  <HiddenSlides>0</HiddenSlides>
  <MMClips>1</MMClips>
  <ScaleCrop>false</ScaleCrop>
  <HeadingPairs>
    <vt:vector size="8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Perpetua</vt:lpstr>
      <vt:lpstr>Times New Roman</vt:lpstr>
      <vt:lpstr>Jasnoća</vt:lpstr>
      <vt:lpstr>Bitmap Image</vt:lpstr>
      <vt:lpstr>Pokreni dijaprojekciju</vt:lpstr>
      <vt:lpstr>UPUTE</vt:lpstr>
      <vt:lpstr>Rješenja listića s prošlog sata</vt:lpstr>
      <vt:lpstr>Preslikavanja ravnine</vt:lpstr>
      <vt:lpstr>Ponovimo…</vt:lpstr>
      <vt:lpstr>Ponovimo… </vt:lpstr>
      <vt:lpstr>Ponovimo…</vt:lpstr>
      <vt:lpstr>1. ZADATAK</vt:lpstr>
      <vt:lpstr>PowerPoint prezentacija</vt:lpstr>
      <vt:lpstr>PowerPoint prezentacija</vt:lpstr>
      <vt:lpstr>2. ZADATAK</vt:lpstr>
      <vt:lpstr>PowerPoint prezentacija</vt:lpstr>
      <vt:lpstr>3. ZADATAK</vt:lpstr>
      <vt:lpstr>PowerPoint prezentacija</vt:lpstr>
      <vt:lpstr>4. ZADATAK</vt:lpstr>
      <vt:lpstr>PowerPoint prezentacija</vt:lpstr>
      <vt:lpstr>DOMAĆA ZADAĆA - Zbirka</vt:lpstr>
      <vt:lpstr>I za kraj…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mesaric</dc:creator>
  <cp:lastModifiedBy>viktorija.dimec@skole.hr</cp:lastModifiedBy>
  <cp:revision>95</cp:revision>
  <dcterms:created xsi:type="dcterms:W3CDTF">2011-02-22T10:59:28Z</dcterms:created>
  <dcterms:modified xsi:type="dcterms:W3CDTF">2020-03-17T19:01:32Z</dcterms:modified>
</cp:coreProperties>
</file>