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84" r:id="rId2"/>
    <p:sldId id="285" r:id="rId3"/>
    <p:sldId id="261" r:id="rId4"/>
    <p:sldId id="257" r:id="rId5"/>
    <p:sldId id="258" r:id="rId6"/>
    <p:sldId id="273" r:id="rId7"/>
    <p:sldId id="259" r:id="rId8"/>
    <p:sldId id="289" r:id="rId9"/>
    <p:sldId id="260" r:id="rId10"/>
    <p:sldId id="268" r:id="rId11"/>
    <p:sldId id="288" r:id="rId12"/>
    <p:sldId id="262" r:id="rId13"/>
    <p:sldId id="264" r:id="rId14"/>
    <p:sldId id="265" r:id="rId15"/>
    <p:sldId id="266" r:id="rId16"/>
    <p:sldId id="269" r:id="rId17"/>
    <p:sldId id="286" r:id="rId18"/>
    <p:sldId id="28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55862-D9AC-4DF3-B22C-0F107FF47163}" type="datetimeFigureOut">
              <a:rPr lang="sr-Latn-CS" smtClean="0"/>
              <a:pPr/>
              <a:t>19.3.2020.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0032D-1D6B-4D7A-B14F-F6B23B44154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0032D-1D6B-4D7A-B14F-F6B23B44154A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09F28-EE8E-40A9-B577-268477002FAF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79596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AEB9-94EF-4735-97CD-7982695B8E1C}" type="datetimeFigureOut">
              <a:rPr lang="sr-Latn-CS" smtClean="0"/>
              <a:pPr/>
              <a:t>19.3.2020.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DF2-6C63-44FD-946F-DB98670ECC8F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91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AEB9-94EF-4735-97CD-7982695B8E1C}" type="datetimeFigureOut">
              <a:rPr lang="sr-Latn-CS" smtClean="0"/>
              <a:pPr/>
              <a:t>19.3.2020.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DF2-6C63-44FD-946F-DB98670ECC8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7416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AEB9-94EF-4735-97CD-7982695B8E1C}" type="datetimeFigureOut">
              <a:rPr lang="sr-Latn-CS" smtClean="0"/>
              <a:pPr/>
              <a:t>19.3.2020.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DF2-6C63-44FD-946F-DB98670ECC8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8694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AEB9-94EF-4735-97CD-7982695B8E1C}" type="datetimeFigureOut">
              <a:rPr lang="sr-Latn-CS" smtClean="0"/>
              <a:pPr/>
              <a:t>19.3.2020.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DF2-6C63-44FD-946F-DB98670ECC8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4229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AEB9-94EF-4735-97CD-7982695B8E1C}" type="datetimeFigureOut">
              <a:rPr lang="sr-Latn-CS" smtClean="0"/>
              <a:pPr/>
              <a:t>19.3.2020.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DF2-6C63-44FD-946F-DB98670ECC8F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552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AEB9-94EF-4735-97CD-7982695B8E1C}" type="datetimeFigureOut">
              <a:rPr lang="sr-Latn-CS" smtClean="0"/>
              <a:pPr/>
              <a:t>19.3.2020.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DF2-6C63-44FD-946F-DB98670ECC8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1033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AEB9-94EF-4735-97CD-7982695B8E1C}" type="datetimeFigureOut">
              <a:rPr lang="sr-Latn-CS" smtClean="0"/>
              <a:pPr/>
              <a:t>19.3.2020.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DF2-6C63-44FD-946F-DB98670ECC8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1613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AEB9-94EF-4735-97CD-7982695B8E1C}" type="datetimeFigureOut">
              <a:rPr lang="sr-Latn-CS" smtClean="0"/>
              <a:pPr/>
              <a:t>19.3.2020.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DF2-6C63-44FD-946F-DB98670ECC8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2123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AEB9-94EF-4735-97CD-7982695B8E1C}" type="datetimeFigureOut">
              <a:rPr lang="sr-Latn-CS" smtClean="0"/>
              <a:pPr/>
              <a:t>19.3.2020.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DF2-6C63-44FD-946F-DB98670ECC8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5947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0323AEB9-94EF-4735-97CD-7982695B8E1C}" type="datetimeFigureOut">
              <a:rPr lang="sr-Latn-CS" smtClean="0"/>
              <a:pPr/>
              <a:t>19.3.2020.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993DF2-6C63-44FD-946F-DB98670ECC8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3468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AEB9-94EF-4735-97CD-7982695B8E1C}" type="datetimeFigureOut">
              <a:rPr lang="sr-Latn-CS" smtClean="0"/>
              <a:pPr/>
              <a:t>19.3.2020.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3DF2-6C63-44FD-946F-DB98670ECC8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830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323AEB9-94EF-4735-97CD-7982695B8E1C}" type="datetimeFigureOut">
              <a:rPr lang="sr-Latn-CS" smtClean="0"/>
              <a:pPr/>
              <a:t>19.3.2020.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6993DF2-6C63-44FD-946F-DB98670ECC8F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76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CAF185-31F2-4ADC-8BEE-2DB50F775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 dirty="0">
                <a:solidFill>
                  <a:schemeClr val="accent2"/>
                </a:solidFill>
              </a:rPr>
              <a:t>UPUTE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AB97BED-A62A-4140-9199-12B519CFECA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14400" y="1857375"/>
            <a:ext cx="8229600" cy="487680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r-HR" dirty="0"/>
              <a:t> Pripremi si pribor za pisanje, geometrijski pribor, bilježnicu i udžbenik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r-HR" dirty="0"/>
              <a:t> U bilježnicu upiši naslov i datum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r-HR" dirty="0"/>
              <a:t> Prelazimo na novu cjelinu: </a:t>
            </a:r>
            <a:r>
              <a:rPr lang="hr-HR" i="1" dirty="0"/>
              <a:t>Geometrija prostora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hr-HR" dirty="0"/>
              <a:t> Prođi kroz prezentaciju (zapisuj u bilježnicu prema uputama)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r-HR" dirty="0"/>
              <a:t> Tekstove zadataka ne treba prepisivati u bilježnicu, samo redni broj zadatka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r-HR" b="1" dirty="0"/>
              <a:t> Uz dio koji mora biti zapisan u bilježnicu stajat će znak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r-HR" dirty="0"/>
              <a:t> Pripazi na urednost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hr-HR" dirty="0"/>
              <a:t> </a:t>
            </a:r>
            <a:r>
              <a:rPr lang="hr-HR" b="1" dirty="0"/>
              <a:t>Radite na isti način kao što radimo na satu 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hr-HR" dirty="0"/>
              <a:t> Riješi domaću zadaću</a:t>
            </a:r>
          </a:p>
          <a:p>
            <a:pPr eaLnBrk="1" hangingPunct="1">
              <a:defRPr/>
            </a:pPr>
            <a:endParaRPr lang="hr-HR" dirty="0"/>
          </a:p>
        </p:txBody>
      </p:sp>
      <p:pic>
        <p:nvPicPr>
          <p:cNvPr id="7172" name="Slika 3" descr="Slika na kojoj se prikazuje crtež&#10;&#10;Opis je automatski generiran">
            <a:extLst>
              <a:ext uri="{FF2B5EF4-FFF2-40B4-BE49-F238E27FC236}">
                <a16:creationId xmlns:a16="http://schemas.microsoft.com/office/drawing/2014/main" id="{611D6F20-1CCF-481B-B69F-526F20E2F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928095"/>
            <a:ext cx="5365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52" y="928670"/>
            <a:ext cx="3857652" cy="4500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 rot="5400000">
            <a:off x="2464579" y="2678901"/>
            <a:ext cx="3500462" cy="85725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000628" y="1428736"/>
            <a:ext cx="3564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PLOŠNA DIJAGONALA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16200000" flipH="1">
            <a:off x="1535885" y="2536025"/>
            <a:ext cx="3429024" cy="107157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14810" y="4786322"/>
            <a:ext cx="4243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PROSTORNA DIJAGONALA</a:t>
            </a:r>
          </a:p>
        </p:txBody>
      </p:sp>
      <p:pic>
        <p:nvPicPr>
          <p:cNvPr id="7" name="Slika 3" descr="Slika na kojoj se prikazuje crtež&#10;&#10;Opis je automatski generiran">
            <a:extLst>
              <a:ext uri="{FF2B5EF4-FFF2-40B4-BE49-F238E27FC236}">
                <a16:creationId xmlns:a16="http://schemas.microsoft.com/office/drawing/2014/main" id="{8A698C0A-3DF3-411C-9DA5-9F5553C9BB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-35510"/>
            <a:ext cx="1201567" cy="1301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kstniOkvir 7">
            <a:extLst>
              <a:ext uri="{FF2B5EF4-FFF2-40B4-BE49-F238E27FC236}">
                <a16:creationId xmlns:a16="http://schemas.microsoft.com/office/drawing/2014/main" id="{D606669F-A0D1-418F-9C37-4983242928AE}"/>
              </a:ext>
            </a:extLst>
          </p:cNvPr>
          <p:cNvSpPr txBox="1"/>
          <p:nvPr/>
        </p:nvSpPr>
        <p:spPr>
          <a:xfrm>
            <a:off x="59041" y="172499"/>
            <a:ext cx="5876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/>
              <a:t>UPUTA: </a:t>
            </a:r>
            <a:r>
              <a:rPr lang="hr-HR" dirty="0"/>
              <a:t>Nacrtaj kvadar i na njemu označi i imenuj dijagonale.</a:t>
            </a:r>
          </a:p>
        </p:txBody>
      </p:sp>
      <p:sp>
        <p:nvSpPr>
          <p:cNvPr id="9" name="Oblak 8">
            <a:extLst>
              <a:ext uri="{FF2B5EF4-FFF2-40B4-BE49-F238E27FC236}">
                <a16:creationId xmlns:a16="http://schemas.microsoft.com/office/drawing/2014/main" id="{E93CC31C-7019-48D2-9FFA-179EC3B556F4}"/>
              </a:ext>
            </a:extLst>
          </p:cNvPr>
          <p:cNvSpPr/>
          <p:nvPr/>
        </p:nvSpPr>
        <p:spPr>
          <a:xfrm>
            <a:off x="5743534" y="2266104"/>
            <a:ext cx="2847055" cy="1729332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Možeš li nabrojati još neke plošne dijagonale?</a:t>
            </a:r>
          </a:p>
          <a:p>
            <a:pPr algn="ctr"/>
            <a:r>
              <a:rPr lang="hr-HR" dirty="0"/>
              <a:t>A prostorne?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105804" y="0"/>
            <a:ext cx="7543800" cy="891959"/>
          </a:xfrm>
        </p:spPr>
        <p:txBody>
          <a:bodyPr>
            <a:normAutofit/>
          </a:bodyPr>
          <a:lstStyle/>
          <a:p>
            <a:r>
              <a:rPr lang="hr-HR" b="1" dirty="0">
                <a:solidFill>
                  <a:srgbClr val="00B050"/>
                </a:solidFill>
              </a:rPr>
              <a:t>UOČIMO…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4294967295"/>
          </p:nvPr>
        </p:nvSpPr>
        <p:spPr>
          <a:xfrm>
            <a:off x="13198" y="1354350"/>
            <a:ext cx="3703638" cy="4022725"/>
          </a:xfrm>
        </p:spPr>
        <p:txBody>
          <a:bodyPr/>
          <a:lstStyle/>
          <a:p>
            <a:r>
              <a:rPr lang="hr-HR" dirty="0"/>
              <a:t>Pravac BH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4294967295"/>
          </p:nvPr>
        </p:nvSpPr>
        <p:spPr>
          <a:xfrm>
            <a:off x="4932040" y="1868691"/>
            <a:ext cx="3702050" cy="4022725"/>
          </a:xfrm>
        </p:spPr>
        <p:txBody>
          <a:bodyPr/>
          <a:lstStyle/>
          <a:p>
            <a:r>
              <a:rPr lang="hr-HR" dirty="0"/>
              <a:t>Ravnina ABH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36" y="2276872"/>
            <a:ext cx="3202595" cy="373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276872"/>
            <a:ext cx="3202595" cy="373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Ravni poveznik 7"/>
          <p:cNvCxnSpPr/>
          <p:nvPr/>
        </p:nvCxnSpPr>
        <p:spPr>
          <a:xfrm>
            <a:off x="1305353" y="1772816"/>
            <a:ext cx="1610463" cy="4824536"/>
          </a:xfrm>
          <a:prstGeom prst="line">
            <a:avLst/>
          </a:prstGeom>
          <a:ln w="38100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5" name="Paralelogram 14"/>
          <p:cNvSpPr/>
          <p:nvPr/>
        </p:nvSpPr>
        <p:spPr>
          <a:xfrm>
            <a:off x="5436096" y="2636912"/>
            <a:ext cx="2232248" cy="2841054"/>
          </a:xfrm>
          <a:prstGeom prst="parallelogram">
            <a:avLst>
              <a:gd name="adj" fmla="val 30018"/>
            </a:avLst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Akcijski gumb: Prilagođeno 15">
            <a:hlinkClick r:id="" action="ppaction://noaction" highlightClick="1"/>
          </p:cNvPr>
          <p:cNvSpPr/>
          <p:nvPr/>
        </p:nvSpPr>
        <p:spPr>
          <a:xfrm>
            <a:off x="2942971" y="1329503"/>
            <a:ext cx="1521333" cy="506389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>
                <a:latin typeface="+mj-lt"/>
              </a:rPr>
              <a:t>Rješenje</a:t>
            </a:r>
          </a:p>
        </p:txBody>
      </p:sp>
      <p:sp>
        <p:nvSpPr>
          <p:cNvPr id="17" name="Akcijski gumb: Prilagođeno 16">
            <a:hlinkClick r:id="" action="ppaction://noaction" highlightClick="1"/>
          </p:cNvPr>
          <p:cNvSpPr/>
          <p:nvPr/>
        </p:nvSpPr>
        <p:spPr>
          <a:xfrm>
            <a:off x="7077980" y="1672137"/>
            <a:ext cx="1521333" cy="506389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>
                <a:latin typeface="+mj-lt"/>
              </a:rPr>
              <a:t>Rješenje</a:t>
            </a:r>
          </a:p>
        </p:txBody>
      </p:sp>
      <p:sp>
        <p:nvSpPr>
          <p:cNvPr id="11" name="Oblak 10">
            <a:extLst>
              <a:ext uri="{FF2B5EF4-FFF2-40B4-BE49-F238E27FC236}">
                <a16:creationId xmlns:a16="http://schemas.microsoft.com/office/drawing/2014/main" id="{AEABABCB-CFDA-4364-B916-DACB2042E97B}"/>
              </a:ext>
            </a:extLst>
          </p:cNvPr>
          <p:cNvSpPr/>
          <p:nvPr/>
        </p:nvSpPr>
        <p:spPr>
          <a:xfrm>
            <a:off x="4679698" y="78729"/>
            <a:ext cx="4140774" cy="1585442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Na kvadru/kocki ravninu ističemo kao paralelogram (pravokutnik) – bojanjem.</a:t>
            </a:r>
          </a:p>
        </p:txBody>
      </p:sp>
    </p:spTree>
    <p:extLst>
      <p:ext uri="{BB962C8B-B14F-4D97-AF65-F5344CB8AC3E}">
        <p14:creationId xmlns:p14="http://schemas.microsoft.com/office/powerpoint/2010/main" val="118970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5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 txBox="1">
            <a:spLocks/>
          </p:cNvSpPr>
          <p:nvPr/>
        </p:nvSpPr>
        <p:spPr>
          <a:xfrm>
            <a:off x="107504" y="-315986"/>
            <a:ext cx="8858280" cy="178595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PR.1.: </a:t>
            </a:r>
            <a:r>
              <a:rPr kumimoji="0" lang="hr-HR" sz="280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Nacrtaj kvadar </a:t>
            </a:r>
            <a:r>
              <a:rPr kumimoji="0" lang="hr-HR" sz="2800" i="1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ABCDEFGH</a:t>
            </a:r>
            <a:r>
              <a:rPr kumimoji="0" lang="hr-HR" sz="280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 na njemu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istakni pravce </a:t>
            </a:r>
            <a:r>
              <a:rPr kumimoji="0" lang="hr-HR" sz="2800" i="1" u="none" strike="noStrike" kern="1200" cap="none" spc="0" normalizeH="0" baseline="0" noProof="0" dirty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AB, BF, FH, EG i GH.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0" y="1184212"/>
            <a:ext cx="4572032" cy="510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3571868" y="5541930"/>
            <a:ext cx="4500594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4643450" y="4041720"/>
            <a:ext cx="443072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14942" y="1469964"/>
            <a:ext cx="1928826" cy="142876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357686" y="1612840"/>
            <a:ext cx="3929090" cy="114300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857752" y="1755716"/>
            <a:ext cx="3857652" cy="1588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Slika 3" descr="Slika na kojoj se prikazuje crtež&#10;&#10;Opis je automatski generiran">
            <a:extLst>
              <a:ext uri="{FF2B5EF4-FFF2-40B4-BE49-F238E27FC236}">
                <a16:creationId xmlns:a16="http://schemas.microsoft.com/office/drawing/2014/main" id="{80A119F6-C5D5-42F1-8922-99CB1CC984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197" y="4797152"/>
            <a:ext cx="1201567" cy="1301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lak 1">
            <a:extLst>
              <a:ext uri="{FF2B5EF4-FFF2-40B4-BE49-F238E27FC236}">
                <a16:creationId xmlns:a16="http://schemas.microsoft.com/office/drawing/2014/main" id="{E9238847-8915-4AAE-8C41-F5275549B3A7}"/>
              </a:ext>
            </a:extLst>
          </p:cNvPr>
          <p:cNvSpPr/>
          <p:nvPr/>
        </p:nvSpPr>
        <p:spPr>
          <a:xfrm>
            <a:off x="246443" y="1268760"/>
            <a:ext cx="3041261" cy="187448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Tekst prepiši u bilježnicu.</a:t>
            </a:r>
          </a:p>
          <a:p>
            <a:pPr algn="ctr"/>
            <a:r>
              <a:rPr lang="hr-HR" dirty="0"/>
              <a:t>Pravce istakni na istom kvadru, ali različitim bojama.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 txBox="1">
            <a:spLocks/>
          </p:cNvSpPr>
          <p:nvPr/>
        </p:nvSpPr>
        <p:spPr>
          <a:xfrm>
            <a:off x="142844" y="-142900"/>
            <a:ext cx="8715436" cy="178595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PR.2.: </a:t>
            </a:r>
            <a:r>
              <a:rPr kumimoji="0" lang="hr-HR" sz="28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Nacrtaj kvadar </a:t>
            </a:r>
            <a:r>
              <a:rPr kumimoji="0" lang="hr-HR" sz="2800" i="1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ABCDEFGH</a:t>
            </a:r>
            <a:r>
              <a:rPr kumimoji="0" lang="hr-HR" sz="280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 na njemu istakni ravnine: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8596" y="1571612"/>
            <a:ext cx="1487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>
                <a:latin typeface="Times New Roman" pitchFamily="18" charset="0"/>
                <a:cs typeface="Times New Roman" pitchFamily="18" charset="0"/>
              </a:rPr>
              <a:t>a)   </a:t>
            </a:r>
            <a:r>
              <a:rPr lang="hr-HR" sz="2800" i="1" dirty="0">
                <a:latin typeface="Times New Roman" pitchFamily="18" charset="0"/>
                <a:cs typeface="Times New Roman" pitchFamily="18" charset="0"/>
              </a:rPr>
              <a:t>EFG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8596" y="2357430"/>
            <a:ext cx="1452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>
                <a:latin typeface="Times New Roman" pitchFamily="18" charset="0"/>
                <a:cs typeface="Times New Roman" pitchFamily="18" charset="0"/>
              </a:rPr>
              <a:t>b)   </a:t>
            </a:r>
            <a:r>
              <a:rPr lang="hr-HR" sz="2800" i="1" dirty="0">
                <a:latin typeface="Times New Roman" pitchFamily="18" charset="0"/>
                <a:cs typeface="Times New Roman" pitchFamily="18" charset="0"/>
              </a:rPr>
              <a:t>BCF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496" y="1571612"/>
            <a:ext cx="3857652" cy="4500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1500174"/>
            <a:ext cx="4238625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496" y="1571612"/>
            <a:ext cx="436245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Slika 3" descr="Slika na kojoj se prikazuje crtež&#10;&#10;Opis je automatski generiran">
            <a:extLst>
              <a:ext uri="{FF2B5EF4-FFF2-40B4-BE49-F238E27FC236}">
                <a16:creationId xmlns:a16="http://schemas.microsoft.com/office/drawing/2014/main" id="{A2D8CC68-6F75-49B9-B0D1-EC2A54E4C8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270" y="4941168"/>
            <a:ext cx="1201567" cy="1301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blak 8">
            <a:extLst>
              <a:ext uri="{FF2B5EF4-FFF2-40B4-BE49-F238E27FC236}">
                <a16:creationId xmlns:a16="http://schemas.microsoft.com/office/drawing/2014/main" id="{FD10B46E-DE0D-403E-99BD-A436CD2C4FC2}"/>
              </a:ext>
            </a:extLst>
          </p:cNvPr>
          <p:cNvSpPr/>
          <p:nvPr/>
        </p:nvSpPr>
        <p:spPr>
          <a:xfrm>
            <a:off x="463901" y="3040107"/>
            <a:ext cx="3041261" cy="187448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Prepiši tekst.</a:t>
            </a:r>
          </a:p>
          <a:p>
            <a:pPr algn="ctr"/>
            <a:r>
              <a:rPr lang="hr-HR" dirty="0"/>
              <a:t>Na istom kvadru istakni obje ravnine, ali različitim bojama.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28596" y="500042"/>
            <a:ext cx="1511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>
                <a:latin typeface="Times New Roman" pitchFamily="18" charset="0"/>
                <a:cs typeface="Times New Roman" pitchFamily="18" charset="0"/>
              </a:rPr>
              <a:t>c)   </a:t>
            </a:r>
            <a:r>
              <a:rPr lang="hr-HR" sz="2800" i="1" dirty="0">
                <a:latin typeface="Times New Roman" pitchFamily="18" charset="0"/>
                <a:cs typeface="Times New Roman" pitchFamily="18" charset="0"/>
              </a:rPr>
              <a:t>ADH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8596" y="1571612"/>
            <a:ext cx="1532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>
                <a:latin typeface="Times New Roman" pitchFamily="18" charset="0"/>
                <a:cs typeface="Times New Roman" pitchFamily="18" charset="0"/>
              </a:rPr>
              <a:t>d)   </a:t>
            </a:r>
            <a:r>
              <a:rPr lang="hr-HR" sz="2800" i="1" dirty="0">
                <a:latin typeface="Times New Roman" pitchFamily="18" charset="0"/>
                <a:cs typeface="Times New Roman" pitchFamily="18" charset="0"/>
              </a:rPr>
              <a:t>CHG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496" y="1428736"/>
            <a:ext cx="3857652" cy="4500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1500174"/>
            <a:ext cx="39052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496" y="1500174"/>
            <a:ext cx="3810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Slika 3" descr="Slika na kojoj se prikazuje crtež&#10;&#10;Opis je automatski generiran">
            <a:extLst>
              <a:ext uri="{FF2B5EF4-FFF2-40B4-BE49-F238E27FC236}">
                <a16:creationId xmlns:a16="http://schemas.microsoft.com/office/drawing/2014/main" id="{70FF178A-5CD4-43E7-9AA4-55B4451D4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869160"/>
            <a:ext cx="1201567" cy="1301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lak 7">
            <a:extLst>
              <a:ext uri="{FF2B5EF4-FFF2-40B4-BE49-F238E27FC236}">
                <a16:creationId xmlns:a16="http://schemas.microsoft.com/office/drawing/2014/main" id="{25D1E50D-425E-4085-B753-0AD066D2D7E9}"/>
              </a:ext>
            </a:extLst>
          </p:cNvPr>
          <p:cNvSpPr/>
          <p:nvPr/>
        </p:nvSpPr>
        <p:spPr>
          <a:xfrm>
            <a:off x="323528" y="2772730"/>
            <a:ext cx="3041261" cy="187448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Nacrtaj novi kvadar i na njemu istakni različitim bojama ove dvije ravnine.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0" y="1643050"/>
            <a:ext cx="3857652" cy="4500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1643050"/>
            <a:ext cx="401955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428596" y="714356"/>
            <a:ext cx="1491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>
                <a:latin typeface="Times New Roman" pitchFamily="18" charset="0"/>
                <a:cs typeface="Times New Roman" pitchFamily="18" charset="0"/>
              </a:rPr>
              <a:t>e)   </a:t>
            </a:r>
            <a:r>
              <a:rPr lang="hr-HR" sz="2800" i="1" dirty="0">
                <a:latin typeface="Times New Roman" pitchFamily="18" charset="0"/>
                <a:cs typeface="Times New Roman" pitchFamily="18" charset="0"/>
              </a:rPr>
              <a:t>ACG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58" y="1643050"/>
            <a:ext cx="39433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Slika 3" descr="Slika na kojoj se prikazuje crtež&#10;&#10;Opis je automatski generiran">
            <a:extLst>
              <a:ext uri="{FF2B5EF4-FFF2-40B4-BE49-F238E27FC236}">
                <a16:creationId xmlns:a16="http://schemas.microsoft.com/office/drawing/2014/main" id="{33913657-3E10-400B-A2A1-505AE46967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61" y="4842791"/>
            <a:ext cx="1201567" cy="1301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lak 6">
            <a:extLst>
              <a:ext uri="{FF2B5EF4-FFF2-40B4-BE49-F238E27FC236}">
                <a16:creationId xmlns:a16="http://schemas.microsoft.com/office/drawing/2014/main" id="{F25FED24-3E5C-4D03-A3FA-86982CD41B86}"/>
              </a:ext>
            </a:extLst>
          </p:cNvPr>
          <p:cNvSpPr/>
          <p:nvPr/>
        </p:nvSpPr>
        <p:spPr>
          <a:xfrm>
            <a:off x="227161" y="1844824"/>
            <a:ext cx="3041261" cy="187448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Nacrtaj novi kvadar i na njemu istakni ravninu nekom bojom.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0" y="1643050"/>
            <a:ext cx="3857652" cy="4500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28596" y="1000108"/>
            <a:ext cx="1443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>
                <a:latin typeface="Times New Roman" pitchFamily="18" charset="0"/>
                <a:cs typeface="Times New Roman" pitchFamily="18" charset="0"/>
              </a:rPr>
              <a:t>f)   </a:t>
            </a:r>
            <a:r>
              <a:rPr lang="hr-HR" sz="2800" i="1" dirty="0">
                <a:latin typeface="Times New Roman" pitchFamily="18" charset="0"/>
                <a:cs typeface="Times New Roman" pitchFamily="18" charset="0"/>
              </a:rPr>
              <a:t>BDF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1643050"/>
            <a:ext cx="41338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58" y="1643050"/>
            <a:ext cx="405765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Slika 3" descr="Slika na kojoj se prikazuje crtež&#10;&#10;Opis je automatski generiran">
            <a:extLst>
              <a:ext uri="{FF2B5EF4-FFF2-40B4-BE49-F238E27FC236}">
                <a16:creationId xmlns:a16="http://schemas.microsoft.com/office/drawing/2014/main" id="{97161570-E7AD-45C6-B0A9-7FF72A6816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61" y="4860548"/>
            <a:ext cx="1201567" cy="1301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lak 6">
            <a:extLst>
              <a:ext uri="{FF2B5EF4-FFF2-40B4-BE49-F238E27FC236}">
                <a16:creationId xmlns:a16="http://schemas.microsoft.com/office/drawing/2014/main" id="{B235B03F-5BEF-47D6-8A6B-4BF985586B01}"/>
              </a:ext>
            </a:extLst>
          </p:cNvPr>
          <p:cNvSpPr/>
          <p:nvPr/>
        </p:nvSpPr>
        <p:spPr>
          <a:xfrm>
            <a:off x="227161" y="1844824"/>
            <a:ext cx="3041261" cy="187448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Nacrtaj novi kvadar i na njemu istakni ravninu nekom bojom.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42F312B-4873-4F03-9EB8-3741D21AC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DOMAĆA ZADAĆA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1" name="Rezervirano mjesto sadržaja 2">
            <a:extLst>
              <a:ext uri="{FF2B5EF4-FFF2-40B4-BE49-F238E27FC236}">
                <a16:creationId xmlns:a16="http://schemas.microsoft.com/office/drawing/2014/main" id="{B2CE9F2E-3C09-408B-A5FE-E85D7881B7E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59979" y="1850658"/>
            <a:ext cx="7210425" cy="39211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70000"/>
              </a:lnSpc>
            </a:pPr>
            <a:r>
              <a:rPr lang="hr-HR" alt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UDŽBENIK 34. stranica: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alt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6.</a:t>
            </a:r>
          </a:p>
          <a:p>
            <a:pPr marL="0" indent="0" eaLnBrk="1" hangingPunct="1">
              <a:buNone/>
            </a:pPr>
            <a:endParaRPr lang="hr-HR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Učenici koji rade uz prilagodbu </a:t>
            </a:r>
          </a:p>
          <a:p>
            <a:pPr marL="0" indent="0" eaLnBrk="1" hangingPunct="1">
              <a:buNone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nastavnih sadržaja riješiti radnu </a:t>
            </a:r>
          </a:p>
          <a:p>
            <a:pPr marL="0" indent="0" eaLnBrk="1" hangingPunct="1">
              <a:buNone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bilježnicu, tema: </a:t>
            </a:r>
            <a:r>
              <a:rPr lang="hr-HR" altLang="sr-Latn-R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Točke, pravci i ravnine u prostoru</a:t>
            </a:r>
          </a:p>
          <a:p>
            <a:pPr marL="0" indent="0" eaLnBrk="1" hangingPunct="1">
              <a:buNone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(116. i 117. str.)</a:t>
            </a:r>
            <a:endParaRPr lang="hr-HR" alt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r-HR" alt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532" name="Slika 3" descr="Slika na kojoj se prikazuje crtež&#10;&#10;Opis je automatski generiran">
            <a:extLst>
              <a:ext uri="{FF2B5EF4-FFF2-40B4-BE49-F238E27FC236}">
                <a16:creationId xmlns:a16="http://schemas.microsoft.com/office/drawing/2014/main" id="{599AC0BA-AD2C-4D70-B577-84D2036ADE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7300" y="286604"/>
            <a:ext cx="1204912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lak 4">
            <a:extLst>
              <a:ext uri="{FF2B5EF4-FFF2-40B4-BE49-F238E27FC236}">
                <a16:creationId xmlns:a16="http://schemas.microsoft.com/office/drawing/2014/main" id="{8AF5893A-BA93-4850-AF96-3E7998D9CA7C}"/>
              </a:ext>
            </a:extLst>
          </p:cNvPr>
          <p:cNvSpPr/>
          <p:nvPr/>
        </p:nvSpPr>
        <p:spPr>
          <a:xfrm>
            <a:off x="5362377" y="3068960"/>
            <a:ext cx="3781623" cy="2016807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/>
              <a:t>Zadaću fotografiraj te mi pošalji u Viber grupu ili kao privatnu poruku na </a:t>
            </a:r>
            <a:r>
              <a:rPr lang="hr-HR" dirty="0" err="1"/>
              <a:t>Yammer</a:t>
            </a:r>
            <a:r>
              <a:rPr lang="hr-HR" dirty="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CDBC5FB-A27D-4263-9AD6-73E4CD66D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/>
              <a:t>I za kraj…</a:t>
            </a:r>
          </a:p>
        </p:txBody>
      </p:sp>
      <p:sp>
        <p:nvSpPr>
          <p:cNvPr id="23555" name="Rezervirano mjesto sadržaja 3">
            <a:extLst>
              <a:ext uri="{FF2B5EF4-FFF2-40B4-BE49-F238E27FC236}">
                <a16:creationId xmlns:a16="http://schemas.microsoft.com/office/drawing/2014/main" id="{CB735A90-1AAA-49B1-B2FC-61F593BC6AF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71600" y="1988840"/>
            <a:ext cx="7543800" cy="1584325"/>
          </a:xfrm>
        </p:spPr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hr-HR" altLang="sr-Latn-RS" dirty="0"/>
              <a:t>Kada odradiš ovaj sat na </a:t>
            </a:r>
            <a:r>
              <a:rPr lang="hr-HR" altLang="sr-Latn-RS" dirty="0" err="1"/>
              <a:t>yammer</a:t>
            </a:r>
            <a:r>
              <a:rPr lang="hr-HR" altLang="sr-Latn-RS" dirty="0"/>
              <a:t>-u stisni </a:t>
            </a:r>
            <a:r>
              <a:rPr lang="hr-HR" altLang="sr-Latn-RS" i="1" dirty="0" err="1"/>
              <a:t>like</a:t>
            </a:r>
            <a:r>
              <a:rPr lang="hr-HR" altLang="sr-Latn-RS" i="1" dirty="0"/>
              <a:t> </a:t>
            </a:r>
            <a:r>
              <a:rPr lang="hr-HR" altLang="sr-Latn-RS" dirty="0"/>
              <a:t>na post koji ću objaviti vezan uz ovu temu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r-HR" altLang="sr-Latn-R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hr-HR" altLang="sr-Latn-RS" dirty="0"/>
              <a:t>Bilješke u bilježnici pregledat ću kad se vratimo u školu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r-HR" altLang="sr-Latn-R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4400" b="1" dirty="0">
                <a:solidFill>
                  <a:schemeClr val="accent1">
                    <a:lumMod val="75000"/>
                  </a:schemeClr>
                </a:solidFill>
              </a:rPr>
              <a:t>5. GEOMETRIJA PROSTORA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1653CF9-6715-47C3-8A5D-F823C026B0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TOČKE, PRAVCI I RAVNINE U PROSTORU</a:t>
            </a: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356B79FC-A161-4536-9A71-0EF6430C5EE3}"/>
              </a:ext>
            </a:extLst>
          </p:cNvPr>
          <p:cNvSpPr txBox="1"/>
          <p:nvPr/>
        </p:nvSpPr>
        <p:spPr>
          <a:xfrm>
            <a:off x="4139952" y="5301208"/>
            <a:ext cx="44582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sr-Latn-C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600" dirty="0">
                <a:latin typeface="Times New Roman" pitchFamily="18" charset="0"/>
                <a:cs typeface="Times New Roman" pitchFamily="18" charset="0"/>
              </a:rPr>
              <a:t>Školska godina 2019./2020.</a:t>
            </a:r>
          </a:p>
          <a:p>
            <a:r>
              <a:rPr lang="hr-HR" sz="1600" dirty="0">
                <a:latin typeface="Times New Roman" pitchFamily="18" charset="0"/>
                <a:cs typeface="Times New Roman" pitchFamily="18" charset="0"/>
              </a:rPr>
              <a:t>Razred: 8.c</a:t>
            </a:r>
          </a:p>
          <a:p>
            <a:r>
              <a:rPr lang="hr-HR" sz="1600" dirty="0">
                <a:latin typeface="Times New Roman" pitchFamily="18" charset="0"/>
                <a:cs typeface="Times New Roman" pitchFamily="18" charset="0"/>
              </a:rPr>
              <a:t>Nadnevak: 20.3.2020.</a:t>
            </a:r>
          </a:p>
          <a:p>
            <a:r>
              <a:rPr lang="hr-HR" sz="1600" dirty="0">
                <a:latin typeface="Times New Roman" pitchFamily="18" charset="0"/>
                <a:cs typeface="Times New Roman" pitchFamily="18" charset="0"/>
              </a:rPr>
              <a:t>Nastavnik: Viktorija Dimec Bračun, mag.educ.math</a:t>
            </a:r>
          </a:p>
        </p:txBody>
      </p:sp>
      <p:pic>
        <p:nvPicPr>
          <p:cNvPr id="5" name="Slika 3" descr="Slika na kojoj se prikazuje crtež&#10;&#10;Opis je automatski generiran">
            <a:extLst>
              <a:ext uri="{FF2B5EF4-FFF2-40B4-BE49-F238E27FC236}">
                <a16:creationId xmlns:a16="http://schemas.microsoft.com/office/drawing/2014/main" id="{E5555D9A-F1CD-46D8-82E1-F31141CF02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911221"/>
            <a:ext cx="1201567" cy="1301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 txBox="1">
            <a:spLocks/>
          </p:cNvSpPr>
          <p:nvPr/>
        </p:nvSpPr>
        <p:spPr>
          <a:xfrm>
            <a:off x="214282" y="642918"/>
            <a:ext cx="4500594" cy="521497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hr-HR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Albatros</a:t>
            </a: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je čest motiv pjesama. Njegov skladan let utjelovljenje je slobode za kojom ne čeznu samo pjesnici. Geometrijska podloga tog osjećaja je da 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se on, za razliku od nas koji smo vezani za zemlju, jednostavno kreće u svim smjerovima. On je pravi </a:t>
            </a:r>
            <a:r>
              <a:rPr kumimoji="0" lang="hr-HR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gospodar prostora.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304" y="704850"/>
            <a:ext cx="4000500" cy="27241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30" y="1785926"/>
            <a:ext cx="4643470" cy="3384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" name="Group 9"/>
          <p:cNvGrpSpPr/>
          <p:nvPr/>
        </p:nvGrpSpPr>
        <p:grpSpPr>
          <a:xfrm>
            <a:off x="428596" y="2071678"/>
            <a:ext cx="3532934" cy="2961995"/>
            <a:chOff x="714348" y="2428868"/>
            <a:chExt cx="3532934" cy="2961995"/>
          </a:xfrm>
        </p:grpSpPr>
        <p:pic>
          <p:nvPicPr>
            <p:cNvPr id="1029" name="Picture 5" descr="http://www.geonaval.hr/images/pravokutnik_800x550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14348" y="2428868"/>
              <a:ext cx="3532934" cy="2428892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1785918" y="4929198"/>
              <a:ext cx="103746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2400" dirty="0">
                  <a:latin typeface="Times New Roman" pitchFamily="18" charset="0"/>
                  <a:cs typeface="Times New Roman" pitchFamily="18" charset="0"/>
                </a:rPr>
                <a:t>duljina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85786" y="3500438"/>
              <a:ext cx="8675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2400" dirty="0">
                  <a:latin typeface="Times New Roman" pitchFamily="18" charset="0"/>
                  <a:cs typeface="Times New Roman" pitchFamily="18" charset="0"/>
                </a:rPr>
                <a:t>širina</a:t>
              </a:r>
            </a:p>
          </p:txBody>
        </p:sp>
      </p:grpSp>
      <p:sp>
        <p:nvSpPr>
          <p:cNvPr id="9" name="Title 2"/>
          <p:cNvSpPr txBox="1">
            <a:spLocks/>
          </p:cNvSpPr>
          <p:nvPr/>
        </p:nvSpPr>
        <p:spPr>
          <a:xfrm>
            <a:off x="-214346" y="214298"/>
            <a:ext cx="4071966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1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Ravnina</a:t>
            </a:r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-142908" y="785794"/>
            <a:ext cx="4071966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(dvije dimenzije)</a:t>
            </a:r>
          </a:p>
        </p:txBody>
      </p:sp>
      <p:sp>
        <p:nvSpPr>
          <p:cNvPr id="13" name="Title 2"/>
          <p:cNvSpPr txBox="1">
            <a:spLocks/>
          </p:cNvSpPr>
          <p:nvPr/>
        </p:nvSpPr>
        <p:spPr>
          <a:xfrm>
            <a:off x="4643438" y="214290"/>
            <a:ext cx="4071966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1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Prostor</a:t>
            </a:r>
          </a:p>
        </p:txBody>
      </p:sp>
      <p:sp>
        <p:nvSpPr>
          <p:cNvPr id="14" name="Title 2"/>
          <p:cNvSpPr txBox="1">
            <a:spLocks/>
          </p:cNvSpPr>
          <p:nvPr/>
        </p:nvSpPr>
        <p:spPr>
          <a:xfrm>
            <a:off x="4786314" y="785802"/>
            <a:ext cx="4071966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(tri dimenzije)</a:t>
            </a:r>
          </a:p>
        </p:txBody>
      </p:sp>
      <p:pic>
        <p:nvPicPr>
          <p:cNvPr id="12" name="Slika 3" descr="Slika na kojoj se prikazuje crtež&#10;&#10;Opis je automatski generiran">
            <a:extLst>
              <a:ext uri="{FF2B5EF4-FFF2-40B4-BE49-F238E27FC236}">
                <a16:creationId xmlns:a16="http://schemas.microsoft.com/office/drawing/2014/main" id="{807A94E2-905A-46ED-A416-0446E84166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531" y="135237"/>
            <a:ext cx="1201567" cy="1301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0325" y="-436838"/>
            <a:ext cx="8401050" cy="1143000"/>
          </a:xfrm>
        </p:spPr>
        <p:txBody>
          <a:bodyPr>
            <a:normAutofit/>
          </a:bodyPr>
          <a:lstStyle/>
          <a:p>
            <a:r>
              <a:rPr lang="hr-HR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Osnovni elementi geometrije prostora su:</a:t>
            </a:r>
          </a:p>
        </p:txBody>
      </p:sp>
      <p:sp>
        <p:nvSpPr>
          <p:cNvPr id="4" name="Paralelogram 33"/>
          <p:cNvSpPr/>
          <p:nvPr/>
        </p:nvSpPr>
        <p:spPr>
          <a:xfrm>
            <a:off x="4554316" y="2214554"/>
            <a:ext cx="4589684" cy="2687302"/>
          </a:xfrm>
          <a:prstGeom prst="parallelogram">
            <a:avLst>
              <a:gd name="adj" fmla="val 34873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zervirano mjesto sadržaja 5"/>
          <p:cNvSpPr txBox="1">
            <a:spLocks/>
          </p:cNvSpPr>
          <p:nvPr/>
        </p:nvSpPr>
        <p:spPr>
          <a:xfrm>
            <a:off x="179512" y="861577"/>
            <a:ext cx="8429684" cy="46064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109728" marR="0" lvl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hr-HR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TOČKA		PRAVAC		  RAVNINA</a:t>
            </a:r>
          </a:p>
        </p:txBody>
      </p:sp>
      <p:sp>
        <p:nvSpPr>
          <p:cNvPr id="7" name="Elipsa 3"/>
          <p:cNvSpPr/>
          <p:nvPr/>
        </p:nvSpPr>
        <p:spPr>
          <a:xfrm>
            <a:off x="1043608" y="2984758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TekstniOkvir 4"/>
          <p:cNvSpPr txBox="1"/>
          <p:nvPr/>
        </p:nvSpPr>
        <p:spPr>
          <a:xfrm>
            <a:off x="866990" y="3166900"/>
            <a:ext cx="497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dirty="0">
                <a:latin typeface="+mj-lt"/>
              </a:rPr>
              <a:t>T</a:t>
            </a:r>
          </a:p>
        </p:txBody>
      </p:sp>
      <p:sp>
        <p:nvSpPr>
          <p:cNvPr id="9" name="Elipsa 6"/>
          <p:cNvSpPr/>
          <p:nvPr/>
        </p:nvSpPr>
        <p:spPr>
          <a:xfrm>
            <a:off x="2571736" y="3643314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Elipsa 7"/>
          <p:cNvSpPr/>
          <p:nvPr/>
        </p:nvSpPr>
        <p:spPr>
          <a:xfrm>
            <a:off x="3714744" y="2786058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1" name="Ravni poveznik 11"/>
          <p:cNvCxnSpPr/>
          <p:nvPr/>
        </p:nvCxnSpPr>
        <p:spPr>
          <a:xfrm flipV="1">
            <a:off x="1214414" y="1857364"/>
            <a:ext cx="3855830" cy="292074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ipsa 24"/>
          <p:cNvSpPr/>
          <p:nvPr/>
        </p:nvSpPr>
        <p:spPr>
          <a:xfrm>
            <a:off x="6084168" y="3054381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Elipsa 25"/>
          <p:cNvSpPr/>
          <p:nvPr/>
        </p:nvSpPr>
        <p:spPr>
          <a:xfrm>
            <a:off x="7740352" y="3112470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Elipsa 26"/>
          <p:cNvSpPr/>
          <p:nvPr/>
        </p:nvSpPr>
        <p:spPr>
          <a:xfrm>
            <a:off x="6224961" y="4365104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TekstniOkvir 28"/>
          <p:cNvSpPr txBox="1"/>
          <p:nvPr/>
        </p:nvSpPr>
        <p:spPr>
          <a:xfrm>
            <a:off x="2571736" y="3714752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dirty="0">
                <a:latin typeface="+mj-lt"/>
              </a:rPr>
              <a:t>A</a:t>
            </a:r>
          </a:p>
        </p:txBody>
      </p:sp>
      <p:sp>
        <p:nvSpPr>
          <p:cNvPr id="16" name="TekstniOkvir 29"/>
          <p:cNvSpPr txBox="1"/>
          <p:nvPr/>
        </p:nvSpPr>
        <p:spPr>
          <a:xfrm>
            <a:off x="3714744" y="2857496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dirty="0">
                <a:latin typeface="+mj-lt"/>
              </a:rPr>
              <a:t>B</a:t>
            </a:r>
          </a:p>
        </p:txBody>
      </p:sp>
      <p:sp>
        <p:nvSpPr>
          <p:cNvPr id="17" name="TekstniOkvir 30"/>
          <p:cNvSpPr txBox="1"/>
          <p:nvPr/>
        </p:nvSpPr>
        <p:spPr>
          <a:xfrm>
            <a:off x="6500826" y="4143380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dirty="0">
                <a:latin typeface="+mj-lt"/>
              </a:rPr>
              <a:t>A</a:t>
            </a:r>
          </a:p>
        </p:txBody>
      </p:sp>
      <p:sp>
        <p:nvSpPr>
          <p:cNvPr id="18" name="TekstniOkvir 31"/>
          <p:cNvSpPr txBox="1"/>
          <p:nvPr/>
        </p:nvSpPr>
        <p:spPr>
          <a:xfrm>
            <a:off x="6296969" y="2727841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dirty="0">
                <a:latin typeface="+mj-lt"/>
              </a:rPr>
              <a:t>B</a:t>
            </a:r>
          </a:p>
        </p:txBody>
      </p:sp>
      <p:sp>
        <p:nvSpPr>
          <p:cNvPr id="19" name="TekstniOkvir 32"/>
          <p:cNvSpPr txBox="1"/>
          <p:nvPr/>
        </p:nvSpPr>
        <p:spPr>
          <a:xfrm>
            <a:off x="7911653" y="3054381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dirty="0">
                <a:latin typeface="+mj-lt"/>
              </a:rPr>
              <a:t>C</a:t>
            </a:r>
          </a:p>
        </p:txBody>
      </p:sp>
      <p:sp>
        <p:nvSpPr>
          <p:cNvPr id="20" name="TekstniOkvir 34"/>
          <p:cNvSpPr txBox="1"/>
          <p:nvPr/>
        </p:nvSpPr>
        <p:spPr>
          <a:xfrm>
            <a:off x="660431" y="4741010"/>
            <a:ext cx="3244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solidFill>
                  <a:srgbClr val="0070C0"/>
                </a:solidFill>
                <a:latin typeface="+mj-lt"/>
              </a:rPr>
              <a:t>Kroz dvije točke možemo povući točno jedan pravac.</a:t>
            </a:r>
          </a:p>
        </p:txBody>
      </p:sp>
      <p:sp>
        <p:nvSpPr>
          <p:cNvPr id="21" name="TekstniOkvir 35"/>
          <p:cNvSpPr txBox="1"/>
          <p:nvPr/>
        </p:nvSpPr>
        <p:spPr>
          <a:xfrm>
            <a:off x="4074134" y="5183733"/>
            <a:ext cx="4589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70C0"/>
                </a:solidFill>
                <a:latin typeface="+mj-lt"/>
              </a:rPr>
              <a:t>Svake tri točke prostora koje ne pripadaju istom pravcu određuju točno jednu ravninu.</a:t>
            </a:r>
          </a:p>
        </p:txBody>
      </p:sp>
      <p:sp>
        <p:nvSpPr>
          <p:cNvPr id="22" name="TekstniOkvir 19"/>
          <p:cNvSpPr txBox="1"/>
          <p:nvPr/>
        </p:nvSpPr>
        <p:spPr>
          <a:xfrm>
            <a:off x="4572000" y="1571612"/>
            <a:ext cx="442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>
                <a:latin typeface="+mj-lt"/>
              </a:rPr>
              <a:t>p</a:t>
            </a:r>
          </a:p>
        </p:txBody>
      </p:sp>
      <p:sp>
        <p:nvSpPr>
          <p:cNvPr id="23" name="TekstniOkvir 20"/>
          <p:cNvSpPr txBox="1"/>
          <p:nvPr/>
        </p:nvSpPr>
        <p:spPr>
          <a:xfrm>
            <a:off x="7715272" y="4357694"/>
            <a:ext cx="5052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>
                <a:latin typeface="+mj-lt"/>
              </a:rPr>
              <a:t>π</a:t>
            </a:r>
          </a:p>
        </p:txBody>
      </p:sp>
      <p:sp>
        <p:nvSpPr>
          <p:cNvPr id="24" name="TekstniOkvir 21"/>
          <p:cNvSpPr txBox="1"/>
          <p:nvPr/>
        </p:nvSpPr>
        <p:spPr>
          <a:xfrm>
            <a:off x="6145159" y="1278732"/>
            <a:ext cx="15311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i="1" dirty="0">
                <a:solidFill>
                  <a:srgbClr val="0070C0"/>
                </a:solidFill>
                <a:latin typeface="+mj-lt"/>
              </a:rPr>
              <a:t>ABC</a:t>
            </a:r>
            <a:r>
              <a:rPr lang="hr-HR" sz="3200" dirty="0">
                <a:solidFill>
                  <a:srgbClr val="0070C0"/>
                </a:solidFill>
                <a:latin typeface="+mj-lt"/>
              </a:rPr>
              <a:t> ili </a:t>
            </a:r>
            <a:r>
              <a:rPr lang="el-GR" sz="3200" b="1" dirty="0">
                <a:solidFill>
                  <a:srgbClr val="0070C0"/>
                </a:solidFill>
                <a:latin typeface="+mj-lt"/>
              </a:rPr>
              <a:t>π</a:t>
            </a:r>
            <a:endParaRPr lang="hr-HR" sz="32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5" name="TekstniOkvir 22"/>
          <p:cNvSpPr txBox="1"/>
          <p:nvPr/>
        </p:nvSpPr>
        <p:spPr>
          <a:xfrm>
            <a:off x="2715752" y="1322225"/>
            <a:ext cx="13083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i="1" dirty="0">
                <a:solidFill>
                  <a:srgbClr val="0070C0"/>
                </a:solidFill>
                <a:latin typeface="+mj-lt"/>
              </a:rPr>
              <a:t>AB</a:t>
            </a:r>
            <a:r>
              <a:rPr lang="hr-HR" sz="3200" dirty="0">
                <a:solidFill>
                  <a:srgbClr val="0070C0"/>
                </a:solidFill>
                <a:latin typeface="+mj-lt"/>
              </a:rPr>
              <a:t> ili </a:t>
            </a:r>
            <a:r>
              <a:rPr lang="hr-HR" sz="3200" i="1" dirty="0">
                <a:solidFill>
                  <a:srgbClr val="0070C0"/>
                </a:solidFill>
                <a:latin typeface="+mj-lt"/>
              </a:rPr>
              <a:t>p</a:t>
            </a:r>
          </a:p>
        </p:txBody>
      </p:sp>
      <p:pic>
        <p:nvPicPr>
          <p:cNvPr id="26" name="Slika 3" descr="Slika na kojoj se prikazuje crtež&#10;&#10;Opis je automatski generiran">
            <a:extLst>
              <a:ext uri="{FF2B5EF4-FFF2-40B4-BE49-F238E27FC236}">
                <a16:creationId xmlns:a16="http://schemas.microsoft.com/office/drawing/2014/main" id="{A0607EC1-B979-4459-8BC4-8F309C6D5D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0"/>
            <a:ext cx="1201567" cy="1301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/>
      <p:bldP spid="9" grpId="0" animBg="1"/>
      <p:bldP spid="10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214282" y="28572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KVADAR</a:t>
            </a:r>
          </a:p>
        </p:txBody>
      </p:sp>
      <p:pic>
        <p:nvPicPr>
          <p:cNvPr id="3" name="Slika 3" descr="Slika na kojoj se prikazuje crtež&#10;&#10;Opis je automatski generiran">
            <a:extLst>
              <a:ext uri="{FF2B5EF4-FFF2-40B4-BE49-F238E27FC236}">
                <a16:creationId xmlns:a16="http://schemas.microsoft.com/office/drawing/2014/main" id="{DDCF1823-1589-424B-89C5-B95526E5DF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0"/>
            <a:ext cx="1201567" cy="1301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niOkvir 1">
            <a:extLst>
              <a:ext uri="{FF2B5EF4-FFF2-40B4-BE49-F238E27FC236}">
                <a16:creationId xmlns:a16="http://schemas.microsoft.com/office/drawing/2014/main" id="{05B80D2F-EAEA-4719-AB5E-B22C4EAD951B}"/>
              </a:ext>
            </a:extLst>
          </p:cNvPr>
          <p:cNvSpPr txBox="1"/>
          <p:nvPr/>
        </p:nvSpPr>
        <p:spPr>
          <a:xfrm>
            <a:off x="214282" y="1048785"/>
            <a:ext cx="7717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(Nacrtaj kvadar u kosoj projekciji u bilježnicu, pokušaj što urednije, koristi pribor)</a:t>
            </a:r>
          </a:p>
        </p:txBody>
      </p:sp>
      <p:pic>
        <p:nvPicPr>
          <p:cNvPr id="20" name="Slika 19">
            <a:extLst>
              <a:ext uri="{FF2B5EF4-FFF2-40B4-BE49-F238E27FC236}">
                <a16:creationId xmlns:a16="http://schemas.microsoft.com/office/drawing/2014/main" id="{7F98E19B-61C5-4C26-9DF0-036EC5E5FF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176" y="3830669"/>
            <a:ext cx="3352800" cy="1971675"/>
          </a:xfrm>
          <a:prstGeom prst="rect">
            <a:avLst/>
          </a:prstGeom>
        </p:spPr>
      </p:pic>
      <p:sp>
        <p:nvSpPr>
          <p:cNvPr id="21" name="TekstniOkvir 20">
            <a:extLst>
              <a:ext uri="{FF2B5EF4-FFF2-40B4-BE49-F238E27FC236}">
                <a16:creationId xmlns:a16="http://schemas.microsoft.com/office/drawing/2014/main" id="{14B0FAF8-BDD4-4BAF-A3BF-244AC7FD95C5}"/>
              </a:ext>
            </a:extLst>
          </p:cNvPr>
          <p:cNvSpPr txBox="1"/>
          <p:nvPr/>
        </p:nvSpPr>
        <p:spPr>
          <a:xfrm>
            <a:off x="5796136" y="1496086"/>
            <a:ext cx="3032112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b="1" dirty="0"/>
              <a:t>KORACI:</a:t>
            </a:r>
          </a:p>
          <a:p>
            <a:r>
              <a:rPr lang="hr-HR" b="1" dirty="0"/>
              <a:t>1.) </a:t>
            </a:r>
            <a:r>
              <a:rPr lang="hr-HR" dirty="0"/>
              <a:t>Nacrtaj paralelogram </a:t>
            </a:r>
            <a:r>
              <a:rPr lang="hr-HR" i="1" dirty="0"/>
              <a:t>ABCD</a:t>
            </a:r>
          </a:p>
          <a:p>
            <a:r>
              <a:rPr lang="hr-HR" b="1" dirty="0"/>
              <a:t>2.) </a:t>
            </a:r>
            <a:r>
              <a:rPr lang="hr-HR" dirty="0"/>
              <a:t>Okomite dužine iz vrhova, </a:t>
            </a:r>
          </a:p>
          <a:p>
            <a:r>
              <a:rPr lang="hr-HR" dirty="0"/>
              <a:t>     jednakih duljina</a:t>
            </a:r>
          </a:p>
          <a:p>
            <a:r>
              <a:rPr lang="hr-HR" b="1" dirty="0"/>
              <a:t>3.) </a:t>
            </a:r>
            <a:r>
              <a:rPr lang="hr-HR" dirty="0"/>
              <a:t>Nacrtaj paralelogram </a:t>
            </a:r>
            <a:r>
              <a:rPr lang="hr-HR" i="1" dirty="0"/>
              <a:t>EFGH</a:t>
            </a:r>
          </a:p>
          <a:p>
            <a:endParaRPr lang="hr-HR" i="1" dirty="0"/>
          </a:p>
          <a:p>
            <a:r>
              <a:rPr lang="hr-HR" b="1" i="1" dirty="0"/>
              <a:t>Napomena: </a:t>
            </a:r>
            <a:r>
              <a:rPr lang="hr-HR" i="1" dirty="0"/>
              <a:t>Nevidljive dužine </a:t>
            </a:r>
          </a:p>
          <a:p>
            <a:r>
              <a:rPr lang="hr-HR" i="1" dirty="0"/>
              <a:t>crtkanom linijom.</a:t>
            </a:r>
            <a:endParaRPr lang="hr-HR" dirty="0"/>
          </a:p>
        </p:txBody>
      </p:sp>
      <p:pic>
        <p:nvPicPr>
          <p:cNvPr id="22" name="Slika 21">
            <a:extLst>
              <a:ext uri="{FF2B5EF4-FFF2-40B4-BE49-F238E27FC236}">
                <a16:creationId xmlns:a16="http://schemas.microsoft.com/office/drawing/2014/main" id="{0AF38DEF-8A65-4C47-9567-8A8C3F3103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057" y="1596858"/>
            <a:ext cx="3629025" cy="4219575"/>
          </a:xfrm>
          <a:prstGeom prst="rect">
            <a:avLst/>
          </a:prstGeom>
        </p:spPr>
      </p:pic>
      <p:pic>
        <p:nvPicPr>
          <p:cNvPr id="23" name="Slika 22">
            <a:extLst>
              <a:ext uri="{FF2B5EF4-FFF2-40B4-BE49-F238E27FC236}">
                <a16:creationId xmlns:a16="http://schemas.microsoft.com/office/drawing/2014/main" id="{7DC1FEBD-F7AF-4696-B736-A4644B30054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697" y="1561809"/>
            <a:ext cx="3800475" cy="4352925"/>
          </a:xfrm>
          <a:prstGeom prst="rect">
            <a:avLst/>
          </a:prstGeom>
        </p:spPr>
      </p:pic>
      <p:sp>
        <p:nvSpPr>
          <p:cNvPr id="24" name="TekstniOkvir 23">
            <a:extLst>
              <a:ext uri="{FF2B5EF4-FFF2-40B4-BE49-F238E27FC236}">
                <a16:creationId xmlns:a16="http://schemas.microsoft.com/office/drawing/2014/main" id="{F8EEEE04-E493-431E-8D57-EEDFDFAF6CCC}"/>
              </a:ext>
            </a:extLst>
          </p:cNvPr>
          <p:cNvSpPr txBox="1"/>
          <p:nvPr/>
        </p:nvSpPr>
        <p:spPr>
          <a:xfrm>
            <a:off x="4316109" y="5261142"/>
            <a:ext cx="4847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/>
              <a:t>(Ponovi crtanje nekoliko puta ako je potrebno!!!)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-214313"/>
            <a:ext cx="8229600" cy="1143001"/>
          </a:xfrm>
        </p:spPr>
        <p:txBody>
          <a:bodyPr/>
          <a:lstStyle/>
          <a:p>
            <a:r>
              <a:rPr lang="hr-HR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KVADAR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2571750" y="311150"/>
            <a:ext cx="6572250" cy="7858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800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dio prostora omeđen</a:t>
            </a:r>
            <a:r>
              <a:rPr lang="hr-H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sa šest pravokutnika</a:t>
            </a:r>
            <a:endParaRPr lang="hr-HR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1214422"/>
            <a:ext cx="3857652" cy="4500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4"/>
          <p:cNvSpPr txBox="1">
            <a:spLocks/>
          </p:cNvSpPr>
          <p:nvPr/>
        </p:nvSpPr>
        <p:spPr>
          <a:xfrm>
            <a:off x="4714876" y="1071546"/>
            <a:ext cx="3757610" cy="8572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hr-HR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Pravokutnici - </a:t>
            </a:r>
            <a:r>
              <a:rPr lang="hr-HR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strane </a:t>
            </a:r>
            <a:r>
              <a:rPr lang="hr-HR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ili </a:t>
            </a:r>
            <a:r>
              <a:rPr lang="hr-HR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plohe </a:t>
            </a:r>
            <a:r>
              <a:rPr lang="hr-HR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kvadra (6)</a:t>
            </a:r>
          </a:p>
        </p:txBody>
      </p:sp>
      <p:sp>
        <p:nvSpPr>
          <p:cNvPr id="8" name="Rectangle 7"/>
          <p:cNvSpPr/>
          <p:nvPr/>
        </p:nvSpPr>
        <p:spPr>
          <a:xfrm>
            <a:off x="4714908" y="214311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r-HR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r-H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Dužine</a:t>
            </a:r>
            <a:r>
              <a:rPr lang="hr-H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bridovi </a:t>
            </a:r>
            <a:r>
              <a:rPr lang="hr-H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kvadra (12)</a:t>
            </a:r>
          </a:p>
        </p:txBody>
      </p:sp>
      <p:sp>
        <p:nvSpPr>
          <p:cNvPr id="9" name="Rectangle 8"/>
          <p:cNvSpPr/>
          <p:nvPr/>
        </p:nvSpPr>
        <p:spPr>
          <a:xfrm>
            <a:off x="4714876" y="3500438"/>
            <a:ext cx="33916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Točke - v</a:t>
            </a:r>
            <a:r>
              <a:rPr lang="hr-HR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rhovi </a:t>
            </a:r>
            <a:r>
              <a:rPr lang="hr-HR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kvadra (8)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428728" y="4500569"/>
            <a:ext cx="1133644" cy="1440903"/>
            <a:chOff x="3000364" y="4429131"/>
            <a:chExt cx="1133644" cy="1440903"/>
          </a:xfrm>
        </p:grpSpPr>
        <p:cxnSp>
          <p:nvCxnSpPr>
            <p:cNvPr id="13" name="Curved Connector 12"/>
            <p:cNvCxnSpPr/>
            <p:nvPr/>
          </p:nvCxnSpPr>
          <p:spPr>
            <a:xfrm rot="16200000" flipH="1">
              <a:off x="2928925" y="4714884"/>
              <a:ext cx="1000135" cy="428629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000364" y="5500702"/>
              <a:ext cx="1133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STRANA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214678" y="4643446"/>
            <a:ext cx="1761879" cy="869398"/>
            <a:chOff x="3000364" y="4643446"/>
            <a:chExt cx="1761879" cy="869398"/>
          </a:xfrm>
        </p:grpSpPr>
        <p:cxnSp>
          <p:nvCxnSpPr>
            <p:cNvPr id="17" name="Curved Connector 16"/>
            <p:cNvCxnSpPr/>
            <p:nvPr/>
          </p:nvCxnSpPr>
          <p:spPr>
            <a:xfrm>
              <a:off x="3000364" y="4643446"/>
              <a:ext cx="928694" cy="64294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000496" y="5143512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BRID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714612" y="5143512"/>
            <a:ext cx="1998529" cy="1074847"/>
            <a:chOff x="3000364" y="4643446"/>
            <a:chExt cx="1536470" cy="761845"/>
          </a:xfrm>
        </p:grpSpPr>
        <p:cxnSp>
          <p:nvCxnSpPr>
            <p:cNvPr id="23" name="Curved Connector 22"/>
            <p:cNvCxnSpPr/>
            <p:nvPr/>
          </p:nvCxnSpPr>
          <p:spPr>
            <a:xfrm>
              <a:off x="3000364" y="4643446"/>
              <a:ext cx="928694" cy="64294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4000498" y="5143511"/>
              <a:ext cx="536336" cy="261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b="1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VRH</a:t>
              </a:r>
            </a:p>
          </p:txBody>
        </p:sp>
      </p:grpSp>
      <p:pic>
        <p:nvPicPr>
          <p:cNvPr id="19" name="Slika 3" descr="Slika na kojoj se prikazuje crtež&#10;&#10;Opis je automatski generiran">
            <a:extLst>
              <a:ext uri="{FF2B5EF4-FFF2-40B4-BE49-F238E27FC236}">
                <a16:creationId xmlns:a16="http://schemas.microsoft.com/office/drawing/2014/main" id="{B082B17C-056E-47C7-94BF-2232E8107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109" y="4850151"/>
            <a:ext cx="1201567" cy="1301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183772" y="158105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KOCKA</a:t>
            </a:r>
          </a:p>
        </p:txBody>
      </p:sp>
      <p:pic>
        <p:nvPicPr>
          <p:cNvPr id="3" name="Slika 3" descr="Slika na kojoj se prikazuje crtež&#10;&#10;Opis je automatski generiran">
            <a:extLst>
              <a:ext uri="{FF2B5EF4-FFF2-40B4-BE49-F238E27FC236}">
                <a16:creationId xmlns:a16="http://schemas.microsoft.com/office/drawing/2014/main" id="{DDCF1823-1589-424B-89C5-B95526E5DF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0"/>
            <a:ext cx="1201567" cy="1301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niOkvir 1">
            <a:extLst>
              <a:ext uri="{FF2B5EF4-FFF2-40B4-BE49-F238E27FC236}">
                <a16:creationId xmlns:a16="http://schemas.microsoft.com/office/drawing/2014/main" id="{05B80D2F-EAEA-4719-AB5E-B22C4EAD951B}"/>
              </a:ext>
            </a:extLst>
          </p:cNvPr>
          <p:cNvSpPr txBox="1"/>
          <p:nvPr/>
        </p:nvSpPr>
        <p:spPr>
          <a:xfrm>
            <a:off x="214282" y="1048785"/>
            <a:ext cx="613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(Nacrtaj kocku u bilježnicu, pokušaj što urednije, koristi ravnalo)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84BBA56A-F68A-4D86-BD5C-A2F57FCA2193}"/>
              </a:ext>
            </a:extLst>
          </p:cNvPr>
          <p:cNvSpPr txBox="1"/>
          <p:nvPr/>
        </p:nvSpPr>
        <p:spPr>
          <a:xfrm>
            <a:off x="5796136" y="1496086"/>
            <a:ext cx="3242554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b="1" dirty="0"/>
              <a:t>UPUTA:</a:t>
            </a:r>
          </a:p>
          <a:p>
            <a:r>
              <a:rPr lang="hr-HR" i="1" dirty="0"/>
              <a:t>Ponovi postupak kao kod</a:t>
            </a:r>
          </a:p>
          <a:p>
            <a:r>
              <a:rPr lang="hr-HR" i="1" dirty="0"/>
              <a:t>kvadra ali s jednakom duljinom </a:t>
            </a:r>
          </a:p>
          <a:p>
            <a:r>
              <a:rPr lang="hr-HR" i="1" dirty="0"/>
              <a:t>bridova.</a:t>
            </a:r>
          </a:p>
          <a:p>
            <a:endParaRPr lang="hr-HR" i="1" dirty="0"/>
          </a:p>
          <a:p>
            <a:r>
              <a:rPr lang="hr-HR" b="1" i="1" dirty="0"/>
              <a:t>Napomena: </a:t>
            </a:r>
            <a:r>
              <a:rPr lang="hr-HR" i="1" dirty="0"/>
              <a:t>Nevidljive dužine </a:t>
            </a:r>
          </a:p>
          <a:p>
            <a:r>
              <a:rPr lang="hr-HR" i="1" dirty="0"/>
              <a:t>crtkanom linijom.</a:t>
            </a:r>
            <a:endParaRPr lang="hr-HR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848FD8D2-2656-4076-BCF9-0F10CF928D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4077072"/>
            <a:ext cx="3619500" cy="1647825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7F3FFF62-7B37-4EE8-B362-EF6B9AB174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752" y="2492896"/>
            <a:ext cx="3686175" cy="3362325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3CBE4A7C-CA5D-4B71-AEB9-F686EEAAA6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1223" y="2208765"/>
            <a:ext cx="3743325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53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24885"/>
            <a:ext cx="7543800" cy="950931"/>
          </a:xfrm>
        </p:spPr>
        <p:txBody>
          <a:bodyPr/>
          <a:lstStyle/>
          <a:p>
            <a:r>
              <a:rPr lang="hr-HR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KOCKA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2577274" y="287195"/>
            <a:ext cx="6315206" cy="40227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dio prostora omeđen sa 6 sukladnih kvadrata</a:t>
            </a:r>
            <a:endParaRPr lang="hr-H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714876" y="2000240"/>
            <a:ext cx="3757610" cy="8572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hr-H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Kvadrati - </a:t>
            </a:r>
            <a:r>
              <a:rPr lang="hr-H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strane </a:t>
            </a:r>
            <a:r>
              <a:rPr lang="hr-H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ili </a:t>
            </a:r>
            <a:r>
              <a:rPr lang="hr-H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plohe </a:t>
            </a:r>
            <a:r>
              <a:rPr lang="hr-H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kocke (6)</a:t>
            </a:r>
          </a:p>
        </p:txBody>
      </p:sp>
      <p:sp>
        <p:nvSpPr>
          <p:cNvPr id="8" name="Rectangle 7"/>
          <p:cNvSpPr/>
          <p:nvPr/>
        </p:nvSpPr>
        <p:spPr>
          <a:xfrm>
            <a:off x="4714908" y="292893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r-HR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r-H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Dužine</a:t>
            </a:r>
            <a:r>
              <a:rPr lang="hr-H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bridovi </a:t>
            </a:r>
            <a:r>
              <a:rPr lang="hr-H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kocke (12)</a:t>
            </a:r>
          </a:p>
        </p:txBody>
      </p:sp>
      <p:sp>
        <p:nvSpPr>
          <p:cNvPr id="9" name="Rectangle 8"/>
          <p:cNvSpPr/>
          <p:nvPr/>
        </p:nvSpPr>
        <p:spPr>
          <a:xfrm>
            <a:off x="4714876" y="4071942"/>
            <a:ext cx="32890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Točke - v</a:t>
            </a:r>
            <a:r>
              <a:rPr lang="hr-H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rhovi </a:t>
            </a:r>
            <a:r>
              <a:rPr lang="hr-H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kocke (8)</a:t>
            </a:r>
          </a:p>
        </p:txBody>
      </p:sp>
      <p:pic>
        <p:nvPicPr>
          <p:cNvPr id="11" name="Slika 3" descr="Slika na kojoj se prikazuje crtež&#10;&#10;Opis je automatski generiran">
            <a:extLst>
              <a:ext uri="{FF2B5EF4-FFF2-40B4-BE49-F238E27FC236}">
                <a16:creationId xmlns:a16="http://schemas.microsoft.com/office/drawing/2014/main" id="{F9588AC6-4F0B-4920-AB8E-0AC7A5EE5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702" y="4873813"/>
            <a:ext cx="1201567" cy="1301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Slika 2">
            <a:extLst>
              <a:ext uri="{FF2B5EF4-FFF2-40B4-BE49-F238E27FC236}">
                <a16:creationId xmlns:a16="http://schemas.microsoft.com/office/drawing/2014/main" id="{64E08EEE-DFAB-49F5-8CA1-C5629C5B93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960" y="1628775"/>
            <a:ext cx="3810000" cy="3600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319</TotalTime>
  <Words>647</Words>
  <Application>Microsoft Office PowerPoint</Application>
  <PresentationFormat>Prikaz na zaslonu (4:3)</PresentationFormat>
  <Paragraphs>116</Paragraphs>
  <Slides>18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Wingdings</vt:lpstr>
      <vt:lpstr>Wingdings 3</vt:lpstr>
      <vt:lpstr>Retrospektiva</vt:lpstr>
      <vt:lpstr>UPUTE</vt:lpstr>
      <vt:lpstr>5. GEOMETRIJA PROSTORA</vt:lpstr>
      <vt:lpstr>PowerPoint prezentacija</vt:lpstr>
      <vt:lpstr>PowerPoint prezentacija</vt:lpstr>
      <vt:lpstr>Osnovni elementi geometrije prostora su:</vt:lpstr>
      <vt:lpstr>PowerPoint prezentacija</vt:lpstr>
      <vt:lpstr>KVADAR</vt:lpstr>
      <vt:lpstr>PowerPoint prezentacija</vt:lpstr>
      <vt:lpstr>KOCKA</vt:lpstr>
      <vt:lpstr>PowerPoint prezentacija</vt:lpstr>
      <vt:lpstr>UOČIMO…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DOMAĆA ZADAĆA</vt:lpstr>
      <vt:lpstr>I za kraj…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GEOMETRIJA PROSTORA</dc:title>
  <dc:creator>Viktorija</dc:creator>
  <cp:lastModifiedBy>viktorija.dimec@skole.hr</cp:lastModifiedBy>
  <cp:revision>56</cp:revision>
  <dcterms:created xsi:type="dcterms:W3CDTF">2015-03-08T17:58:15Z</dcterms:created>
  <dcterms:modified xsi:type="dcterms:W3CDTF">2020-03-19T19:04:12Z</dcterms:modified>
</cp:coreProperties>
</file>